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LKOVA Maria (CLIMA)" initials="VM(" lastIdx="1" clrIdx="0">
    <p:extLst/>
  </p:cmAuthor>
  <p:cmAuthor id="2" name="BONEVA Melina (CLIMA)" initials="BM(" lastIdx="2" clrIdx="1">
    <p:extLst>
      <p:ext uri="{19B8F6BF-5375-455C-9EA6-DF929625EA0E}">
        <p15:presenceInfo xmlns:p15="http://schemas.microsoft.com/office/powerpoint/2012/main" userId="BONEVA Melina (CLIMA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2193"/>
    <a:srgbClr val="4E519D"/>
    <a:srgbClr val="EDFCF7"/>
    <a:srgbClr val="E6E6E6"/>
    <a:srgbClr val="ECFBF5"/>
    <a:srgbClr val="4D9C85"/>
    <a:srgbClr val="80C41C"/>
    <a:srgbClr val="FFD624"/>
    <a:srgbClr val="0F5494"/>
    <a:srgbClr val="967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9532" autoAdjust="0"/>
  </p:normalViewPr>
  <p:slideViewPr>
    <p:cSldViewPr>
      <p:cViewPr varScale="1">
        <p:scale>
          <a:sx n="129" d="100"/>
          <a:sy n="129" d="100"/>
        </p:scale>
        <p:origin x="113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1DD498-48F7-4847-B2E5-0468CD3BB25C}">
      <dsp:nvSpPr>
        <dsp:cNvPr id="0" name=""/>
        <dsp:cNvSpPr/>
      </dsp:nvSpPr>
      <dsp:spPr>
        <a:xfrm>
          <a:off x="2541" y="287657"/>
          <a:ext cx="2016598" cy="120995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/>
            <a:t>09:30 – 09:50 Intro &amp; meeting objectives</a:t>
          </a:r>
        </a:p>
      </dsp:txBody>
      <dsp:txXfrm>
        <a:off x="2541" y="287657"/>
        <a:ext cx="2016598" cy="1209958"/>
      </dsp:txXfrm>
    </dsp:sp>
    <dsp:sp modelId="{1D35D04A-E21E-4684-9D62-E0439656981E}">
      <dsp:nvSpPr>
        <dsp:cNvPr id="0" name=""/>
        <dsp:cNvSpPr/>
      </dsp:nvSpPr>
      <dsp:spPr>
        <a:xfrm>
          <a:off x="2220799" y="287657"/>
          <a:ext cx="2016598" cy="120995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smtClean="0"/>
            <a:t>09:50 – 10:40 Degree of innovation</a:t>
          </a:r>
          <a:endParaRPr lang="en-US" sz="1600" b="0" kern="1200" dirty="0" smtClean="0"/>
        </a:p>
      </dsp:txBody>
      <dsp:txXfrm>
        <a:off x="2220799" y="287657"/>
        <a:ext cx="2016598" cy="1209958"/>
      </dsp:txXfrm>
    </dsp:sp>
    <dsp:sp modelId="{A0176693-3815-4B19-A8A8-A51218900BAF}">
      <dsp:nvSpPr>
        <dsp:cNvPr id="0" name=""/>
        <dsp:cNvSpPr/>
      </dsp:nvSpPr>
      <dsp:spPr>
        <a:xfrm>
          <a:off x="4439057" y="287657"/>
          <a:ext cx="2016598" cy="120995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smtClean="0"/>
            <a:t>10:40 – 10:50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smtClean="0"/>
            <a:t>Break</a:t>
          </a:r>
          <a:endParaRPr lang="en-US" sz="1600" b="0" kern="1200" dirty="0" smtClean="0"/>
        </a:p>
      </dsp:txBody>
      <dsp:txXfrm>
        <a:off x="4439057" y="287657"/>
        <a:ext cx="2016598" cy="1209958"/>
      </dsp:txXfrm>
    </dsp:sp>
    <dsp:sp modelId="{179EF064-725A-4E3D-A634-262582492A26}">
      <dsp:nvSpPr>
        <dsp:cNvPr id="0" name=""/>
        <dsp:cNvSpPr/>
      </dsp:nvSpPr>
      <dsp:spPr>
        <a:xfrm>
          <a:off x="6657315" y="287657"/>
          <a:ext cx="2016598" cy="120995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smtClean="0"/>
            <a:t>10:50 – 11:55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smtClean="0"/>
            <a:t>Project maturity and due diligence</a:t>
          </a:r>
          <a:endParaRPr lang="en-US" sz="1600" b="0" kern="1200" dirty="0" smtClean="0"/>
        </a:p>
      </dsp:txBody>
      <dsp:txXfrm>
        <a:off x="6657315" y="287657"/>
        <a:ext cx="2016598" cy="1209958"/>
      </dsp:txXfrm>
    </dsp:sp>
    <dsp:sp modelId="{C7E29C0D-75E3-40A6-B86C-8F72150EB171}">
      <dsp:nvSpPr>
        <dsp:cNvPr id="0" name=""/>
        <dsp:cNvSpPr/>
      </dsp:nvSpPr>
      <dsp:spPr>
        <a:xfrm>
          <a:off x="2541" y="1699276"/>
          <a:ext cx="2016598" cy="120995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smtClean="0"/>
            <a:t>11:55 – 12:45 Scalability</a:t>
          </a:r>
          <a:endParaRPr lang="en-US" sz="1600" b="0" kern="1200" dirty="0" smtClean="0"/>
        </a:p>
      </dsp:txBody>
      <dsp:txXfrm>
        <a:off x="2541" y="1699276"/>
        <a:ext cx="2016598" cy="1209958"/>
      </dsp:txXfrm>
    </dsp:sp>
    <dsp:sp modelId="{439E7E41-0FF1-4B70-8F41-92389252B44E}">
      <dsp:nvSpPr>
        <dsp:cNvPr id="0" name=""/>
        <dsp:cNvSpPr/>
      </dsp:nvSpPr>
      <dsp:spPr>
        <a:xfrm>
          <a:off x="2220799" y="1699276"/>
          <a:ext cx="2016598" cy="120995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smtClean="0"/>
            <a:t>12:45 – 14:00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smtClean="0"/>
            <a:t>Break</a:t>
          </a:r>
          <a:endParaRPr lang="en-US" sz="1600" b="0" kern="1200" dirty="0" smtClean="0"/>
        </a:p>
      </dsp:txBody>
      <dsp:txXfrm>
        <a:off x="2220799" y="1699276"/>
        <a:ext cx="2016598" cy="1209958"/>
      </dsp:txXfrm>
    </dsp:sp>
    <dsp:sp modelId="{1FA0FA07-78BC-4EC3-950E-5C42A3FF4747}">
      <dsp:nvSpPr>
        <dsp:cNvPr id="0" name=""/>
        <dsp:cNvSpPr/>
      </dsp:nvSpPr>
      <dsp:spPr>
        <a:xfrm>
          <a:off x="4439057" y="1699276"/>
          <a:ext cx="2016598" cy="120995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smtClean="0"/>
            <a:t>14:00 – 14:50 Project development assistance</a:t>
          </a:r>
          <a:endParaRPr lang="en-US" sz="1400" b="0" kern="1200" dirty="0" smtClean="0"/>
        </a:p>
      </dsp:txBody>
      <dsp:txXfrm>
        <a:off x="4439057" y="1699276"/>
        <a:ext cx="2016598" cy="1209958"/>
      </dsp:txXfrm>
    </dsp:sp>
    <dsp:sp modelId="{B031E806-4724-4283-B10F-23C03F8C0534}">
      <dsp:nvSpPr>
        <dsp:cNvPr id="0" name=""/>
        <dsp:cNvSpPr/>
      </dsp:nvSpPr>
      <dsp:spPr>
        <a:xfrm>
          <a:off x="6657315" y="1699276"/>
          <a:ext cx="2016598" cy="120995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smtClean="0"/>
            <a:t>14:50 – 15:40 Knowledge sharing</a:t>
          </a:r>
          <a:endParaRPr lang="en-US" sz="1600" b="0" kern="1200" dirty="0" smtClean="0"/>
        </a:p>
      </dsp:txBody>
      <dsp:txXfrm>
        <a:off x="6657315" y="1699276"/>
        <a:ext cx="2016598" cy="1209958"/>
      </dsp:txXfrm>
    </dsp:sp>
    <dsp:sp modelId="{D234D527-BA1A-4535-9B87-96FCB5364E3D}">
      <dsp:nvSpPr>
        <dsp:cNvPr id="0" name=""/>
        <dsp:cNvSpPr/>
      </dsp:nvSpPr>
      <dsp:spPr>
        <a:xfrm>
          <a:off x="1111670" y="3110895"/>
          <a:ext cx="2016598" cy="120995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smtClean="0"/>
            <a:t>15:40 - 16:00 Break </a:t>
          </a:r>
          <a:endParaRPr lang="en-US" sz="1600" b="0" kern="1200" dirty="0" smtClean="0"/>
        </a:p>
      </dsp:txBody>
      <dsp:txXfrm>
        <a:off x="1111670" y="3110895"/>
        <a:ext cx="2016598" cy="1209958"/>
      </dsp:txXfrm>
    </dsp:sp>
    <dsp:sp modelId="{F97CD39B-9DA8-48AA-AB53-43CB6CE4BC87}">
      <dsp:nvSpPr>
        <dsp:cNvPr id="0" name=""/>
        <dsp:cNvSpPr/>
      </dsp:nvSpPr>
      <dsp:spPr>
        <a:xfrm>
          <a:off x="3329928" y="3110895"/>
          <a:ext cx="2016598" cy="120995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smtClean="0"/>
            <a:t>16:00 – 17:00 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smtClean="0"/>
            <a:t>Summary of discussions </a:t>
          </a:r>
          <a:endParaRPr lang="en-US" sz="1400" b="0" kern="1200" dirty="0" smtClean="0"/>
        </a:p>
      </dsp:txBody>
      <dsp:txXfrm>
        <a:off x="3329928" y="3110895"/>
        <a:ext cx="2016598" cy="1209958"/>
      </dsp:txXfrm>
    </dsp:sp>
    <dsp:sp modelId="{78960EAD-6846-4DD7-B9E3-5638A51057FB}">
      <dsp:nvSpPr>
        <dsp:cNvPr id="0" name=""/>
        <dsp:cNvSpPr/>
      </dsp:nvSpPr>
      <dsp:spPr>
        <a:xfrm>
          <a:off x="5548186" y="3110895"/>
          <a:ext cx="2016598" cy="120995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smtClean="0"/>
            <a:t>17:00 – 17:10 Conclusions and next steps</a:t>
          </a:r>
          <a:endParaRPr lang="en-US" sz="1600" b="0" kern="1200" dirty="0" smtClean="0"/>
        </a:p>
      </dsp:txBody>
      <dsp:txXfrm>
        <a:off x="5548186" y="3110895"/>
        <a:ext cx="2016598" cy="120995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E357F0-3278-4722-AB57-CAE4A64775BE}">
      <dsp:nvSpPr>
        <dsp:cNvPr id="0" name=""/>
        <dsp:cNvSpPr/>
      </dsp:nvSpPr>
      <dsp:spPr>
        <a:xfrm>
          <a:off x="-5616822" y="-859990"/>
          <a:ext cx="6688533" cy="6688533"/>
        </a:xfrm>
        <a:prstGeom prst="blockArc">
          <a:avLst>
            <a:gd name="adj1" fmla="val 18900000"/>
            <a:gd name="adj2" fmla="val 2700000"/>
            <a:gd name="adj3" fmla="val 323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B3BACE-EBEE-4C7B-A2C9-65CED3D9F3D7}">
      <dsp:nvSpPr>
        <dsp:cNvPr id="0" name=""/>
        <dsp:cNvSpPr/>
      </dsp:nvSpPr>
      <dsp:spPr>
        <a:xfrm>
          <a:off x="689635" y="496855"/>
          <a:ext cx="7666734" cy="99371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8758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000" kern="1200" dirty="0" smtClean="0"/>
            <a:t>Cooperation with financial sector, investors and consultants</a:t>
          </a:r>
          <a:endParaRPr lang="en-GB" sz="3000" kern="1200" dirty="0"/>
        </a:p>
      </dsp:txBody>
      <dsp:txXfrm>
        <a:off x="689635" y="496855"/>
        <a:ext cx="7666734" cy="993710"/>
      </dsp:txXfrm>
    </dsp:sp>
    <dsp:sp modelId="{662AEBB8-F3AF-4355-BC62-9B0D5D85F689}">
      <dsp:nvSpPr>
        <dsp:cNvPr id="0" name=""/>
        <dsp:cNvSpPr/>
      </dsp:nvSpPr>
      <dsp:spPr>
        <a:xfrm>
          <a:off x="68566" y="372641"/>
          <a:ext cx="1242138" cy="124213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1D79426C-8CE3-4AB4-B82F-CC5C526B6437}">
      <dsp:nvSpPr>
        <dsp:cNvPr id="0" name=""/>
        <dsp:cNvSpPr/>
      </dsp:nvSpPr>
      <dsp:spPr>
        <a:xfrm>
          <a:off x="1050848" y="1987420"/>
          <a:ext cx="7305521" cy="993710"/>
        </a:xfrm>
        <a:prstGeom prst="rect">
          <a:avLst/>
        </a:prstGeom>
        <a:gradFill rotWithShape="0">
          <a:gsLst>
            <a:gs pos="0">
              <a:schemeClr val="accent5">
                <a:hueOff val="1628513"/>
                <a:satOff val="5598"/>
                <a:lumOff val="-26863"/>
                <a:alphaOff val="0"/>
                <a:tint val="50000"/>
                <a:satMod val="300000"/>
              </a:schemeClr>
            </a:gs>
            <a:gs pos="35000">
              <a:schemeClr val="accent5">
                <a:hueOff val="1628513"/>
                <a:satOff val="5598"/>
                <a:lumOff val="-26863"/>
                <a:alphaOff val="0"/>
                <a:tint val="37000"/>
                <a:satMod val="300000"/>
              </a:schemeClr>
            </a:gs>
            <a:gs pos="100000">
              <a:schemeClr val="accent5">
                <a:hueOff val="1628513"/>
                <a:satOff val="5598"/>
                <a:lumOff val="-2686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8758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Call for expert evaluators</a:t>
          </a:r>
          <a:endParaRPr lang="en-GB" sz="3000" kern="1200" dirty="0"/>
        </a:p>
      </dsp:txBody>
      <dsp:txXfrm>
        <a:off x="1050848" y="1987420"/>
        <a:ext cx="7305521" cy="993710"/>
      </dsp:txXfrm>
    </dsp:sp>
    <dsp:sp modelId="{CCB0664A-44EE-4DA8-BE50-597403887C32}">
      <dsp:nvSpPr>
        <dsp:cNvPr id="0" name=""/>
        <dsp:cNvSpPr/>
      </dsp:nvSpPr>
      <dsp:spPr>
        <a:xfrm>
          <a:off x="429779" y="1863207"/>
          <a:ext cx="1242138" cy="124213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hueOff val="1628513"/>
              <a:satOff val="5598"/>
              <a:lumOff val="-2686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27F9A0F-5CC3-48F7-8D82-9E75C979CBC3}">
      <dsp:nvSpPr>
        <dsp:cNvPr id="0" name=""/>
        <dsp:cNvSpPr/>
      </dsp:nvSpPr>
      <dsp:spPr>
        <a:xfrm>
          <a:off x="689635" y="3477986"/>
          <a:ext cx="7666734" cy="993710"/>
        </a:xfrm>
        <a:prstGeom prst="rect">
          <a:avLst/>
        </a:prstGeom>
        <a:gradFill rotWithShape="0">
          <a:gsLst>
            <a:gs pos="0">
              <a:schemeClr val="accent5">
                <a:hueOff val="3257026"/>
                <a:satOff val="11196"/>
                <a:lumOff val="-53726"/>
                <a:alphaOff val="0"/>
                <a:tint val="50000"/>
                <a:satMod val="300000"/>
              </a:schemeClr>
            </a:gs>
            <a:gs pos="35000">
              <a:schemeClr val="accent5">
                <a:hueOff val="3257026"/>
                <a:satOff val="11196"/>
                <a:lumOff val="-53726"/>
                <a:alphaOff val="0"/>
                <a:tint val="37000"/>
                <a:satMod val="300000"/>
              </a:schemeClr>
            </a:gs>
            <a:gs pos="100000">
              <a:schemeClr val="accent5">
                <a:hueOff val="3257026"/>
                <a:satOff val="11196"/>
                <a:lumOff val="-5372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8758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INEA hires </a:t>
          </a:r>
          <a:endParaRPr lang="en-GB" sz="3000" kern="1200" dirty="0"/>
        </a:p>
      </dsp:txBody>
      <dsp:txXfrm>
        <a:off x="689635" y="3477986"/>
        <a:ext cx="7666734" cy="993710"/>
      </dsp:txXfrm>
    </dsp:sp>
    <dsp:sp modelId="{65BD96C4-3C84-4219-BD96-8B7A68E96483}">
      <dsp:nvSpPr>
        <dsp:cNvPr id="0" name=""/>
        <dsp:cNvSpPr/>
      </dsp:nvSpPr>
      <dsp:spPr>
        <a:xfrm>
          <a:off x="68566" y="3353772"/>
          <a:ext cx="1242138" cy="124213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hueOff val="3257026"/>
              <a:satOff val="11196"/>
              <a:lumOff val="-5372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D5CC04-6028-4640-8DD1-2B25E051927E}">
      <dsp:nvSpPr>
        <dsp:cNvPr id="0" name=""/>
        <dsp:cNvSpPr/>
      </dsp:nvSpPr>
      <dsp:spPr>
        <a:xfrm>
          <a:off x="3338171" y="0"/>
          <a:ext cx="2537727" cy="253811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A279D31-39E9-4BD7-860E-2379824C2DD7}">
      <dsp:nvSpPr>
        <dsp:cNvPr id="0" name=""/>
        <dsp:cNvSpPr/>
      </dsp:nvSpPr>
      <dsp:spPr>
        <a:xfrm>
          <a:off x="5831288" y="432049"/>
          <a:ext cx="2358531" cy="1673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You bring mature and innovative projects to the Innovation Fund</a:t>
          </a:r>
          <a:endParaRPr lang="en-US" sz="1800" b="1" kern="1200" dirty="0"/>
        </a:p>
      </dsp:txBody>
      <dsp:txXfrm>
        <a:off x="5831288" y="432049"/>
        <a:ext cx="2358531" cy="1673488"/>
      </dsp:txXfrm>
    </dsp:sp>
    <dsp:sp modelId="{78392986-1368-44D1-B755-0924125557FA}">
      <dsp:nvSpPr>
        <dsp:cNvPr id="0" name=""/>
        <dsp:cNvSpPr/>
      </dsp:nvSpPr>
      <dsp:spPr>
        <a:xfrm>
          <a:off x="2633326" y="1458334"/>
          <a:ext cx="2537727" cy="253811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5">
                <a:hueOff val="1628513"/>
                <a:satOff val="5598"/>
                <a:lumOff val="-26863"/>
                <a:alphaOff val="0"/>
                <a:shade val="51000"/>
                <a:satMod val="130000"/>
              </a:schemeClr>
            </a:gs>
            <a:gs pos="80000">
              <a:schemeClr val="accent5">
                <a:hueOff val="1628513"/>
                <a:satOff val="5598"/>
                <a:lumOff val="-26863"/>
                <a:alphaOff val="0"/>
                <a:shade val="93000"/>
                <a:satMod val="130000"/>
              </a:schemeClr>
            </a:gs>
            <a:gs pos="100000">
              <a:schemeClr val="accent5">
                <a:hueOff val="1628513"/>
                <a:satOff val="5598"/>
                <a:lumOff val="-2686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7868A3-40FD-4D82-BDB1-57E64754E241}">
      <dsp:nvSpPr>
        <dsp:cNvPr id="0" name=""/>
        <dsp:cNvSpPr/>
      </dsp:nvSpPr>
      <dsp:spPr>
        <a:xfrm>
          <a:off x="102002" y="2376261"/>
          <a:ext cx="2706307" cy="704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You work as evaluator for the Innovation Fund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i="1" kern="1200" dirty="0" smtClean="0"/>
            <a:t>(subject to conflict-of-interest rules)</a:t>
          </a:r>
          <a:endParaRPr lang="en-US" sz="1800" i="1" kern="1200" dirty="0"/>
        </a:p>
      </dsp:txBody>
      <dsp:txXfrm>
        <a:off x="102002" y="2376261"/>
        <a:ext cx="2706307" cy="704914"/>
      </dsp:txXfrm>
    </dsp:sp>
    <dsp:sp modelId="{546FBA87-7382-4A9C-A1FE-9211ADF20C60}">
      <dsp:nvSpPr>
        <dsp:cNvPr id="0" name=""/>
        <dsp:cNvSpPr/>
      </dsp:nvSpPr>
      <dsp:spPr>
        <a:xfrm>
          <a:off x="3518790" y="3091184"/>
          <a:ext cx="2180301" cy="2181175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5">
                <a:hueOff val="3257026"/>
                <a:satOff val="11196"/>
                <a:lumOff val="-53726"/>
                <a:alphaOff val="0"/>
                <a:shade val="51000"/>
                <a:satMod val="130000"/>
              </a:schemeClr>
            </a:gs>
            <a:gs pos="80000">
              <a:schemeClr val="accent5">
                <a:hueOff val="3257026"/>
                <a:satOff val="11196"/>
                <a:lumOff val="-53726"/>
                <a:alphaOff val="0"/>
                <a:shade val="93000"/>
                <a:satMod val="130000"/>
              </a:schemeClr>
            </a:gs>
            <a:gs pos="100000">
              <a:schemeClr val="accent5">
                <a:hueOff val="3257026"/>
                <a:satOff val="11196"/>
                <a:lumOff val="-5372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A106AF6-C47E-4F34-878A-E4A1B7F77114}">
      <dsp:nvSpPr>
        <dsp:cNvPr id="0" name=""/>
        <dsp:cNvSpPr/>
      </dsp:nvSpPr>
      <dsp:spPr>
        <a:xfrm>
          <a:off x="5730646" y="3744416"/>
          <a:ext cx="2478268" cy="704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You help projects to reach financial close within 4 years after award of Innovation Fund grant</a:t>
          </a:r>
          <a:endParaRPr lang="en-US" sz="1800" b="1" kern="1200" dirty="0"/>
        </a:p>
      </dsp:txBody>
      <dsp:txXfrm>
        <a:off x="5730646" y="3744416"/>
        <a:ext cx="2478268" cy="70491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58E1FD-0C82-448E-A58B-93436B6388B0}">
      <dsp:nvSpPr>
        <dsp:cNvPr id="0" name=""/>
        <dsp:cNvSpPr/>
      </dsp:nvSpPr>
      <dsp:spPr>
        <a:xfrm>
          <a:off x="1054" y="0"/>
          <a:ext cx="2742492" cy="5256583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Give feedback on today's workshop</a:t>
          </a:r>
          <a:endParaRPr lang="en-GB" sz="2400" b="1" i="1" kern="1200" dirty="0">
            <a:solidFill>
              <a:schemeClr val="tx1"/>
            </a:solidFill>
          </a:endParaRPr>
        </a:p>
      </dsp:txBody>
      <dsp:txXfrm>
        <a:off x="1054" y="0"/>
        <a:ext cx="2742492" cy="1576975"/>
      </dsp:txXfrm>
    </dsp:sp>
    <dsp:sp modelId="{4A897277-AA32-4B71-84AC-D80AFF065247}">
      <dsp:nvSpPr>
        <dsp:cNvPr id="0" name=""/>
        <dsp:cNvSpPr/>
      </dsp:nvSpPr>
      <dsp:spPr>
        <a:xfrm>
          <a:off x="275304" y="1576975"/>
          <a:ext cx="2193993" cy="34167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What are the criteria that are closest to business but still simple enough to handle for project proponents and evaluators?</a:t>
          </a:r>
          <a:endParaRPr lang="en-GB" sz="2000" kern="1200" dirty="0">
            <a:solidFill>
              <a:schemeClr val="tx1"/>
            </a:solidFill>
          </a:endParaRPr>
        </a:p>
      </dsp:txBody>
      <dsp:txXfrm>
        <a:off x="339564" y="1641235"/>
        <a:ext cx="2065473" cy="3288259"/>
      </dsp:txXfrm>
    </dsp:sp>
    <dsp:sp modelId="{1335E1BC-982D-40DA-B9BC-86765AFEE0DC}">
      <dsp:nvSpPr>
        <dsp:cNvPr id="0" name=""/>
        <dsp:cNvSpPr/>
      </dsp:nvSpPr>
      <dsp:spPr>
        <a:xfrm>
          <a:off x="2949233" y="0"/>
          <a:ext cx="2742492" cy="5256583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Next expert group meeting in May (tbc)</a:t>
          </a:r>
          <a:endParaRPr lang="en-GB" sz="2000" b="1" i="1" kern="1200" dirty="0"/>
        </a:p>
      </dsp:txBody>
      <dsp:txXfrm>
        <a:off x="2949233" y="0"/>
        <a:ext cx="2742492" cy="1576975"/>
      </dsp:txXfrm>
    </dsp:sp>
    <dsp:sp modelId="{D9EE1906-F63D-4204-9519-21303C5C21F4}">
      <dsp:nvSpPr>
        <dsp:cNvPr id="0" name=""/>
        <dsp:cNvSpPr/>
      </dsp:nvSpPr>
      <dsp:spPr>
        <a:xfrm>
          <a:off x="3223483" y="1578515"/>
          <a:ext cx="2193993" cy="15849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814257"/>
                <a:satOff val="2799"/>
                <a:lumOff val="-13432"/>
                <a:alphaOff val="0"/>
                <a:tint val="50000"/>
                <a:satMod val="300000"/>
              </a:schemeClr>
            </a:gs>
            <a:gs pos="35000">
              <a:schemeClr val="accent5">
                <a:hueOff val="814257"/>
                <a:satOff val="2799"/>
                <a:lumOff val="-13432"/>
                <a:alphaOff val="0"/>
                <a:tint val="37000"/>
                <a:satMod val="300000"/>
              </a:schemeClr>
            </a:gs>
            <a:gs pos="100000">
              <a:schemeClr val="accent5">
                <a:hueOff val="814257"/>
                <a:satOff val="2799"/>
                <a:lumOff val="-1343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Summary from workshops and feedback</a:t>
          </a:r>
          <a:endParaRPr lang="en-GB" sz="2000" kern="1200" dirty="0"/>
        </a:p>
      </dsp:txBody>
      <dsp:txXfrm>
        <a:off x="3269904" y="1624936"/>
        <a:ext cx="2101151" cy="1492089"/>
      </dsp:txXfrm>
    </dsp:sp>
    <dsp:sp modelId="{09E50CE3-8A01-4E7D-9A06-4A592C041CAB}">
      <dsp:nvSpPr>
        <dsp:cNvPr id="0" name=""/>
        <dsp:cNvSpPr/>
      </dsp:nvSpPr>
      <dsp:spPr>
        <a:xfrm>
          <a:off x="3223483" y="3407282"/>
          <a:ext cx="2193993" cy="15849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1628513"/>
                <a:satOff val="5598"/>
                <a:lumOff val="-26863"/>
                <a:alphaOff val="0"/>
                <a:tint val="50000"/>
                <a:satMod val="300000"/>
              </a:schemeClr>
            </a:gs>
            <a:gs pos="35000">
              <a:schemeClr val="accent5">
                <a:hueOff val="1628513"/>
                <a:satOff val="5598"/>
                <a:lumOff val="-26863"/>
                <a:alphaOff val="0"/>
                <a:tint val="37000"/>
                <a:satMod val="300000"/>
              </a:schemeClr>
            </a:gs>
            <a:gs pos="100000">
              <a:schemeClr val="accent5">
                <a:hueOff val="1628513"/>
                <a:satOff val="5598"/>
                <a:lumOff val="-2686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Discussion of FAQs</a:t>
          </a:r>
          <a:endParaRPr lang="en-GB" sz="2000" kern="1200" dirty="0"/>
        </a:p>
      </dsp:txBody>
      <dsp:txXfrm>
        <a:off x="3269904" y="3453703"/>
        <a:ext cx="2101151" cy="1492089"/>
      </dsp:txXfrm>
    </dsp:sp>
    <dsp:sp modelId="{B4B7F26E-C328-4442-BE2B-1CEC0B2CEDC1}">
      <dsp:nvSpPr>
        <dsp:cNvPr id="0" name=""/>
        <dsp:cNvSpPr/>
      </dsp:nvSpPr>
      <dsp:spPr>
        <a:xfrm>
          <a:off x="5897413" y="0"/>
          <a:ext cx="2742492" cy="5256583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Mobilize technical and financial experts</a:t>
          </a:r>
          <a:endParaRPr lang="en-GB" sz="2000" b="1" i="1" kern="1200" dirty="0"/>
        </a:p>
      </dsp:txBody>
      <dsp:txXfrm>
        <a:off x="5897413" y="0"/>
        <a:ext cx="2742492" cy="1576975"/>
      </dsp:txXfrm>
    </dsp:sp>
    <dsp:sp modelId="{B281B379-AE37-4FDC-AC30-78144D154E86}">
      <dsp:nvSpPr>
        <dsp:cNvPr id="0" name=""/>
        <dsp:cNvSpPr/>
      </dsp:nvSpPr>
      <dsp:spPr>
        <a:xfrm>
          <a:off x="6171662" y="1578515"/>
          <a:ext cx="2193993" cy="15849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2442770"/>
                <a:satOff val="8397"/>
                <a:lumOff val="-40295"/>
                <a:alphaOff val="0"/>
                <a:tint val="50000"/>
                <a:satMod val="300000"/>
              </a:schemeClr>
            </a:gs>
            <a:gs pos="35000">
              <a:schemeClr val="accent5">
                <a:hueOff val="2442770"/>
                <a:satOff val="8397"/>
                <a:lumOff val="-40295"/>
                <a:alphaOff val="0"/>
                <a:tint val="37000"/>
                <a:satMod val="300000"/>
              </a:schemeClr>
            </a:gs>
            <a:gs pos="100000">
              <a:schemeClr val="accent5">
                <a:hueOff val="2442770"/>
                <a:satOff val="8397"/>
                <a:lumOff val="-4029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Experts for project evaluation</a:t>
          </a:r>
          <a:endParaRPr lang="en-GB" sz="2000" kern="1200" dirty="0"/>
        </a:p>
      </dsp:txBody>
      <dsp:txXfrm>
        <a:off x="6218083" y="1624936"/>
        <a:ext cx="2101151" cy="1492089"/>
      </dsp:txXfrm>
    </dsp:sp>
    <dsp:sp modelId="{B47B13FC-01B0-4BE6-A779-943739267FBB}">
      <dsp:nvSpPr>
        <dsp:cNvPr id="0" name=""/>
        <dsp:cNvSpPr/>
      </dsp:nvSpPr>
      <dsp:spPr>
        <a:xfrm>
          <a:off x="6171662" y="3407282"/>
          <a:ext cx="2193993" cy="15849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3257026"/>
                <a:satOff val="11196"/>
                <a:lumOff val="-53726"/>
                <a:alphaOff val="0"/>
                <a:tint val="50000"/>
                <a:satMod val="300000"/>
              </a:schemeClr>
            </a:gs>
            <a:gs pos="35000">
              <a:schemeClr val="accent5">
                <a:hueOff val="3257026"/>
                <a:satOff val="11196"/>
                <a:lumOff val="-53726"/>
                <a:alphaOff val="0"/>
                <a:tint val="37000"/>
                <a:satMod val="300000"/>
              </a:schemeClr>
            </a:gs>
            <a:gs pos="100000">
              <a:schemeClr val="accent5">
                <a:hueOff val="3257026"/>
                <a:satOff val="11196"/>
                <a:lumOff val="-5372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Project managers at INEA</a:t>
          </a:r>
          <a:endParaRPr lang="en-GB" sz="2000" kern="1200" dirty="0"/>
        </a:p>
      </dsp:txBody>
      <dsp:txXfrm>
        <a:off x="6218083" y="3453703"/>
        <a:ext cx="2101151" cy="14920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F80C47-E654-42BD-883E-A30D6B95212B}">
      <dsp:nvSpPr>
        <dsp:cNvPr id="0" name=""/>
        <dsp:cNvSpPr/>
      </dsp:nvSpPr>
      <dsp:spPr>
        <a:xfrm rot="16200000">
          <a:off x="-612108" y="616216"/>
          <a:ext cx="5184576" cy="3952142"/>
        </a:xfrm>
        <a:prstGeom prst="flowChartManualOperation">
          <a:avLst/>
        </a:prstGeom>
        <a:gradFill flip="none" rotWithShape="0">
          <a:gsLst>
            <a:gs pos="85000">
              <a:srgbClr val="FCE5AE"/>
            </a:gs>
            <a:gs pos="22000">
              <a:srgbClr val="967900"/>
            </a:gs>
            <a:gs pos="100000">
              <a:srgbClr val="FFC000">
                <a:tint val="44500"/>
                <a:satMod val="160000"/>
              </a:srgbClr>
            </a:gs>
            <a:gs pos="100000">
              <a:srgbClr val="FFC000">
                <a:tint val="23500"/>
                <a:satMod val="160000"/>
              </a:srgbClr>
            </a:gs>
          </a:gsLst>
          <a:lin ang="2700000" scaled="1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bg1"/>
              </a:solidFill>
            </a:rPr>
            <a:t>Scalability</a:t>
          </a:r>
          <a:endParaRPr lang="en-GB" sz="3600" b="1" kern="1200" dirty="0">
            <a:solidFill>
              <a:schemeClr val="bg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>
              <a:solidFill>
                <a:schemeClr val="bg1"/>
              </a:solidFill>
            </a:rPr>
            <a:t>Market potential towards 2050</a:t>
          </a:r>
          <a:endParaRPr lang="en-GB" sz="2000" b="1" kern="1200" dirty="0">
            <a:solidFill>
              <a:schemeClr val="bg1"/>
            </a:solidFill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i="1" kern="1200" dirty="0" smtClean="0">
              <a:solidFill>
                <a:schemeClr val="bg1"/>
              </a:solidFill>
            </a:rPr>
            <a:t>Number and scale of applications</a:t>
          </a:r>
          <a:endParaRPr lang="en-GB" sz="1800" b="1" i="1" kern="1200" dirty="0">
            <a:solidFill>
              <a:schemeClr val="bg1"/>
            </a:solidFill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i="1" kern="1200" dirty="0" smtClean="0">
              <a:solidFill>
                <a:schemeClr val="bg1"/>
              </a:solidFill>
            </a:rPr>
            <a:t>Expected cost reductions</a:t>
          </a:r>
          <a:endParaRPr lang="en-GB" sz="1800" b="1" i="1" kern="1200" dirty="0">
            <a:solidFill>
              <a:schemeClr val="bg1"/>
            </a:solidFill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i="1" kern="1200" dirty="0" smtClean="0">
              <a:solidFill>
                <a:schemeClr val="bg1"/>
              </a:solidFill>
            </a:rPr>
            <a:t>Resource availabilities</a:t>
          </a:r>
          <a:endParaRPr lang="en-GB" sz="1800" b="1" i="1" kern="1200" dirty="0">
            <a:solidFill>
              <a:schemeClr val="bg1"/>
            </a:solidFill>
          </a:endParaRPr>
        </a:p>
      </dsp:txBody>
      <dsp:txXfrm rot="5400000">
        <a:off x="4109" y="1036914"/>
        <a:ext cx="3952142" cy="3110746"/>
      </dsp:txXfrm>
    </dsp:sp>
    <dsp:sp modelId="{034F7001-5AA6-4D4E-AE29-8A69EB4CDD8B}">
      <dsp:nvSpPr>
        <dsp:cNvPr id="0" name=""/>
        <dsp:cNvSpPr/>
      </dsp:nvSpPr>
      <dsp:spPr>
        <a:xfrm rot="16200000">
          <a:off x="3636444" y="616216"/>
          <a:ext cx="5184576" cy="3952142"/>
        </a:xfrm>
        <a:prstGeom prst="flowChartManualOperation">
          <a:avLst/>
        </a:prstGeom>
        <a:gradFill flip="none" rotWithShape="0">
          <a:gsLst>
            <a:gs pos="24000">
              <a:srgbClr val="0F5494"/>
            </a:gs>
            <a:gs pos="88000">
              <a:schemeClr val="accent1">
                <a:lumMod val="50000"/>
                <a:tint val="44500"/>
                <a:satMod val="160000"/>
              </a:schemeClr>
            </a:gs>
            <a:gs pos="100000">
              <a:schemeClr val="accent1">
                <a:lumMod val="50000"/>
                <a:tint val="23500"/>
                <a:satMod val="160000"/>
              </a:schemeClr>
            </a:gs>
          </a:gsLst>
          <a:lin ang="2700000" scaled="1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0" tIns="0" rIns="228600" bIns="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i="0" kern="1200" dirty="0" smtClean="0">
              <a:solidFill>
                <a:schemeClr val="bg1"/>
              </a:solidFill>
            </a:rPr>
            <a:t>Cost efficiency</a:t>
          </a:r>
          <a:endParaRPr lang="en-GB" sz="1800" b="1" i="0" kern="1200" dirty="0">
            <a:solidFill>
              <a:schemeClr val="bg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i="0" kern="1200" dirty="0" smtClean="0">
              <a:solidFill>
                <a:schemeClr val="bg1"/>
              </a:solidFill>
            </a:rPr>
            <a:t>Calculation of additional capital and operating expenses</a:t>
          </a:r>
          <a:endParaRPr lang="en-GB" sz="2000" b="1" i="0" kern="1200" dirty="0">
            <a:solidFill>
              <a:schemeClr val="bg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i="0" kern="1200" dirty="0" smtClean="0">
              <a:solidFill>
                <a:schemeClr val="bg1"/>
              </a:solidFill>
            </a:rPr>
            <a:t>Requested grant in relation to promised GHG emissions avoidance</a:t>
          </a:r>
          <a:endParaRPr lang="en-GB" sz="2000" b="1" i="0" kern="1200" dirty="0">
            <a:solidFill>
              <a:schemeClr val="bg1"/>
            </a:solidFill>
          </a:endParaRPr>
        </a:p>
      </dsp:txBody>
      <dsp:txXfrm rot="5400000">
        <a:off x="4252661" y="1036914"/>
        <a:ext cx="3952142" cy="31107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8BA04E-C51A-4075-AE57-83A8E825ED99}">
      <dsp:nvSpPr>
        <dsp:cNvPr id="0" name=""/>
        <dsp:cNvSpPr/>
      </dsp:nvSpPr>
      <dsp:spPr>
        <a:xfrm>
          <a:off x="834457" y="785"/>
          <a:ext cx="6135482" cy="5577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b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Close to business</a:t>
          </a:r>
          <a:endParaRPr lang="en-GB" sz="2500" kern="1200" dirty="0"/>
        </a:p>
      </dsp:txBody>
      <dsp:txXfrm>
        <a:off x="834457" y="785"/>
        <a:ext cx="6135482" cy="557771"/>
      </dsp:txXfrm>
    </dsp:sp>
    <dsp:sp modelId="{0CD1EB01-1620-4A97-B4A6-76A7230368B7}">
      <dsp:nvSpPr>
        <dsp:cNvPr id="0" name=""/>
        <dsp:cNvSpPr/>
      </dsp:nvSpPr>
      <dsp:spPr>
        <a:xfrm>
          <a:off x="834457" y="558556"/>
          <a:ext cx="1435702" cy="1136200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3868C3-74A0-41E1-AD24-AD16E0031445}">
      <dsp:nvSpPr>
        <dsp:cNvPr id="0" name=""/>
        <dsp:cNvSpPr/>
      </dsp:nvSpPr>
      <dsp:spPr>
        <a:xfrm>
          <a:off x="1696833" y="558556"/>
          <a:ext cx="1435702" cy="1136200"/>
        </a:xfrm>
        <a:prstGeom prst="chevron">
          <a:avLst>
            <a:gd name="adj" fmla="val 70610"/>
          </a:avLst>
        </a:prstGeom>
        <a:solidFill>
          <a:schemeClr val="accent2">
            <a:hueOff val="-720000"/>
            <a:satOff val="-2500"/>
            <a:lumOff val="3000"/>
            <a:alphaOff val="0"/>
          </a:schemeClr>
        </a:solidFill>
        <a:ln w="25400" cap="flat" cmpd="sng" algn="ctr">
          <a:solidFill>
            <a:schemeClr val="accent2">
              <a:hueOff val="-720000"/>
              <a:satOff val="-2500"/>
              <a:lumOff val="3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C2B47B-8ECD-464C-BD8C-F3E2B44F99CD}">
      <dsp:nvSpPr>
        <dsp:cNvPr id="0" name=""/>
        <dsp:cNvSpPr/>
      </dsp:nvSpPr>
      <dsp:spPr>
        <a:xfrm>
          <a:off x="2559891" y="558556"/>
          <a:ext cx="1435702" cy="1136200"/>
        </a:xfrm>
        <a:prstGeom prst="chevron">
          <a:avLst>
            <a:gd name="adj" fmla="val 70610"/>
          </a:avLst>
        </a:prstGeom>
        <a:solidFill>
          <a:schemeClr val="accent2">
            <a:hueOff val="-1440000"/>
            <a:satOff val="-5000"/>
            <a:lumOff val="6000"/>
            <a:alphaOff val="0"/>
          </a:schemeClr>
        </a:solidFill>
        <a:ln w="25400" cap="flat" cmpd="sng" algn="ctr">
          <a:solidFill>
            <a:schemeClr val="accent2">
              <a:hueOff val="-1440000"/>
              <a:satOff val="-5000"/>
              <a:lumOff val="6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4FBAA-DA5C-4B44-8707-BB76F6435201}">
      <dsp:nvSpPr>
        <dsp:cNvPr id="0" name=""/>
        <dsp:cNvSpPr/>
      </dsp:nvSpPr>
      <dsp:spPr>
        <a:xfrm>
          <a:off x="3422267" y="558556"/>
          <a:ext cx="1435702" cy="1136200"/>
        </a:xfrm>
        <a:prstGeom prst="chevron">
          <a:avLst>
            <a:gd name="adj" fmla="val 70610"/>
          </a:avLst>
        </a:prstGeom>
        <a:solidFill>
          <a:schemeClr val="accent2">
            <a:hueOff val="-2160000"/>
            <a:satOff val="-7500"/>
            <a:lumOff val="9000"/>
            <a:alphaOff val="0"/>
          </a:schemeClr>
        </a:solidFill>
        <a:ln w="25400" cap="flat" cmpd="sng" algn="ctr">
          <a:solidFill>
            <a:schemeClr val="accent2">
              <a:hueOff val="-2160000"/>
              <a:satOff val="-7500"/>
              <a:lumOff val="9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B9F9B9-3B7F-40AE-AEEE-8213A63014EA}">
      <dsp:nvSpPr>
        <dsp:cNvPr id="0" name=""/>
        <dsp:cNvSpPr/>
      </dsp:nvSpPr>
      <dsp:spPr>
        <a:xfrm>
          <a:off x="4285325" y="558556"/>
          <a:ext cx="1435702" cy="1136200"/>
        </a:xfrm>
        <a:prstGeom prst="chevron">
          <a:avLst>
            <a:gd name="adj" fmla="val 70610"/>
          </a:avLst>
        </a:prstGeom>
        <a:solidFill>
          <a:schemeClr val="accent2">
            <a:hueOff val="-2880000"/>
            <a:satOff val="-10001"/>
            <a:lumOff val="12000"/>
            <a:alphaOff val="0"/>
          </a:schemeClr>
        </a:solidFill>
        <a:ln w="25400" cap="flat" cmpd="sng" algn="ctr">
          <a:solidFill>
            <a:schemeClr val="accent2">
              <a:hueOff val="-2880000"/>
              <a:satOff val="-10001"/>
              <a:lumOff val="12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6BF098-F6F6-4636-B6BB-38BB6CCCE1F6}">
      <dsp:nvSpPr>
        <dsp:cNvPr id="0" name=""/>
        <dsp:cNvSpPr/>
      </dsp:nvSpPr>
      <dsp:spPr>
        <a:xfrm>
          <a:off x="5147701" y="558556"/>
          <a:ext cx="1435702" cy="1136200"/>
        </a:xfrm>
        <a:prstGeom prst="chevron">
          <a:avLst>
            <a:gd name="adj" fmla="val 70610"/>
          </a:avLst>
        </a:prstGeom>
        <a:solidFill>
          <a:schemeClr val="accent2">
            <a:hueOff val="-3600000"/>
            <a:satOff val="-12501"/>
            <a:lumOff val="15000"/>
            <a:alphaOff val="0"/>
          </a:schemeClr>
        </a:solidFill>
        <a:ln w="25400" cap="flat" cmpd="sng" algn="ctr">
          <a:solidFill>
            <a:schemeClr val="accent2">
              <a:hueOff val="-3600000"/>
              <a:satOff val="-12501"/>
              <a:lumOff val="15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90CBBF-57F8-48A1-994D-F826E868B13C}">
      <dsp:nvSpPr>
        <dsp:cNvPr id="0" name=""/>
        <dsp:cNvSpPr/>
      </dsp:nvSpPr>
      <dsp:spPr>
        <a:xfrm>
          <a:off x="6010759" y="558556"/>
          <a:ext cx="1435702" cy="1136200"/>
        </a:xfrm>
        <a:prstGeom prst="chevron">
          <a:avLst>
            <a:gd name="adj" fmla="val 70610"/>
          </a:avLst>
        </a:prstGeom>
        <a:solidFill>
          <a:schemeClr val="accent2">
            <a:hueOff val="-4320000"/>
            <a:satOff val="-15001"/>
            <a:lumOff val="18000"/>
            <a:alphaOff val="0"/>
          </a:schemeClr>
        </a:solidFill>
        <a:ln w="25400" cap="flat" cmpd="sng" algn="ctr">
          <a:solidFill>
            <a:schemeClr val="accent2">
              <a:hueOff val="-4320000"/>
              <a:satOff val="-15001"/>
              <a:lumOff val="18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919023-408D-4BDE-9B5B-F2A12C202B5A}">
      <dsp:nvSpPr>
        <dsp:cNvPr id="0" name=""/>
        <dsp:cNvSpPr/>
      </dsp:nvSpPr>
      <dsp:spPr>
        <a:xfrm>
          <a:off x="834457" y="672176"/>
          <a:ext cx="6215243" cy="9089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Stay close to an assessment that a CEO or investor would require</a:t>
          </a:r>
          <a:endParaRPr lang="en-GB" sz="1400" kern="1200" dirty="0"/>
        </a:p>
      </dsp:txBody>
      <dsp:txXfrm>
        <a:off x="834457" y="672176"/>
        <a:ext cx="6215243" cy="908960"/>
      </dsp:txXfrm>
    </dsp:sp>
    <dsp:sp modelId="{7BDBDDDF-FFF6-42EA-BFDC-0AB3D2631B87}">
      <dsp:nvSpPr>
        <dsp:cNvPr id="0" name=""/>
        <dsp:cNvSpPr/>
      </dsp:nvSpPr>
      <dsp:spPr>
        <a:xfrm>
          <a:off x="834457" y="1781306"/>
          <a:ext cx="6135482" cy="5577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b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Simple and robust</a:t>
          </a:r>
          <a:endParaRPr lang="en-GB" sz="2500" kern="1200" dirty="0"/>
        </a:p>
      </dsp:txBody>
      <dsp:txXfrm>
        <a:off x="834457" y="1781306"/>
        <a:ext cx="6135482" cy="557771"/>
      </dsp:txXfrm>
    </dsp:sp>
    <dsp:sp modelId="{2CD26CB7-8FC7-43B0-9A22-16E341225A27}">
      <dsp:nvSpPr>
        <dsp:cNvPr id="0" name=""/>
        <dsp:cNvSpPr/>
      </dsp:nvSpPr>
      <dsp:spPr>
        <a:xfrm>
          <a:off x="834457" y="2339077"/>
          <a:ext cx="1435702" cy="1136200"/>
        </a:xfrm>
        <a:prstGeom prst="chevron">
          <a:avLst>
            <a:gd name="adj" fmla="val 70610"/>
          </a:avLst>
        </a:prstGeom>
        <a:solidFill>
          <a:schemeClr val="accent2">
            <a:hueOff val="-5040000"/>
            <a:satOff val="-17501"/>
            <a:lumOff val="21000"/>
            <a:alphaOff val="0"/>
          </a:schemeClr>
        </a:solidFill>
        <a:ln w="25400" cap="flat" cmpd="sng" algn="ctr">
          <a:solidFill>
            <a:schemeClr val="accent2">
              <a:hueOff val="-5040000"/>
              <a:satOff val="-17501"/>
              <a:lumOff val="21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1441EA-7760-4A61-8570-46F5BE4B75A6}">
      <dsp:nvSpPr>
        <dsp:cNvPr id="0" name=""/>
        <dsp:cNvSpPr/>
      </dsp:nvSpPr>
      <dsp:spPr>
        <a:xfrm>
          <a:off x="1696833" y="2339077"/>
          <a:ext cx="1435702" cy="1136200"/>
        </a:xfrm>
        <a:prstGeom prst="chevron">
          <a:avLst>
            <a:gd name="adj" fmla="val 70610"/>
          </a:avLst>
        </a:prstGeom>
        <a:solidFill>
          <a:schemeClr val="accent2">
            <a:hueOff val="-5760000"/>
            <a:satOff val="-20001"/>
            <a:lumOff val="24000"/>
            <a:alphaOff val="0"/>
          </a:schemeClr>
        </a:solidFill>
        <a:ln w="25400" cap="flat" cmpd="sng" algn="ctr">
          <a:solidFill>
            <a:schemeClr val="accent2">
              <a:hueOff val="-5760000"/>
              <a:satOff val="-20001"/>
              <a:lumOff val="24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78FA14-6410-41D1-85EC-04705C15DEC3}">
      <dsp:nvSpPr>
        <dsp:cNvPr id="0" name=""/>
        <dsp:cNvSpPr/>
      </dsp:nvSpPr>
      <dsp:spPr>
        <a:xfrm>
          <a:off x="2559891" y="2339077"/>
          <a:ext cx="1435702" cy="1136200"/>
        </a:xfrm>
        <a:prstGeom prst="chevron">
          <a:avLst>
            <a:gd name="adj" fmla="val 70610"/>
          </a:avLst>
        </a:prstGeom>
        <a:solidFill>
          <a:schemeClr val="accent2">
            <a:hueOff val="-6480000"/>
            <a:satOff val="-22501"/>
            <a:lumOff val="27000"/>
            <a:alphaOff val="0"/>
          </a:schemeClr>
        </a:solidFill>
        <a:ln w="25400" cap="flat" cmpd="sng" algn="ctr">
          <a:solidFill>
            <a:schemeClr val="accent2">
              <a:hueOff val="-6480000"/>
              <a:satOff val="-22501"/>
              <a:lumOff val="27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0F6AE8-E302-482B-A398-DEE9EEACAE82}">
      <dsp:nvSpPr>
        <dsp:cNvPr id="0" name=""/>
        <dsp:cNvSpPr/>
      </dsp:nvSpPr>
      <dsp:spPr>
        <a:xfrm>
          <a:off x="3422267" y="2339077"/>
          <a:ext cx="1435702" cy="1136200"/>
        </a:xfrm>
        <a:prstGeom prst="chevron">
          <a:avLst>
            <a:gd name="adj" fmla="val 70610"/>
          </a:avLst>
        </a:prstGeom>
        <a:solidFill>
          <a:schemeClr val="accent2">
            <a:hueOff val="-7200000"/>
            <a:satOff val="-25001"/>
            <a:lumOff val="30001"/>
            <a:alphaOff val="0"/>
          </a:schemeClr>
        </a:solidFill>
        <a:ln w="25400" cap="flat" cmpd="sng" algn="ctr">
          <a:solidFill>
            <a:schemeClr val="accent2">
              <a:hueOff val="-7200000"/>
              <a:satOff val="-25001"/>
              <a:lumOff val="300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E7BDF8-51FE-46EB-B371-2084495E47D9}">
      <dsp:nvSpPr>
        <dsp:cNvPr id="0" name=""/>
        <dsp:cNvSpPr/>
      </dsp:nvSpPr>
      <dsp:spPr>
        <a:xfrm>
          <a:off x="4285325" y="2339077"/>
          <a:ext cx="1435702" cy="1136200"/>
        </a:xfrm>
        <a:prstGeom prst="chevron">
          <a:avLst>
            <a:gd name="adj" fmla="val 70610"/>
          </a:avLst>
        </a:prstGeom>
        <a:solidFill>
          <a:schemeClr val="accent2">
            <a:hueOff val="-7920000"/>
            <a:satOff val="-27502"/>
            <a:lumOff val="33001"/>
            <a:alphaOff val="0"/>
          </a:schemeClr>
        </a:solidFill>
        <a:ln w="25400" cap="flat" cmpd="sng" algn="ctr">
          <a:solidFill>
            <a:schemeClr val="accent2">
              <a:hueOff val="-7920000"/>
              <a:satOff val="-27502"/>
              <a:lumOff val="330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687302-DF96-4F6B-B5B7-7CA24527C38D}">
      <dsp:nvSpPr>
        <dsp:cNvPr id="0" name=""/>
        <dsp:cNvSpPr/>
      </dsp:nvSpPr>
      <dsp:spPr>
        <a:xfrm>
          <a:off x="5147701" y="2339077"/>
          <a:ext cx="1435702" cy="1136200"/>
        </a:xfrm>
        <a:prstGeom prst="chevron">
          <a:avLst>
            <a:gd name="adj" fmla="val 70610"/>
          </a:avLst>
        </a:prstGeom>
        <a:solidFill>
          <a:schemeClr val="accent2">
            <a:hueOff val="-8640000"/>
            <a:satOff val="-30002"/>
            <a:lumOff val="36001"/>
            <a:alphaOff val="0"/>
          </a:schemeClr>
        </a:solidFill>
        <a:ln w="25400" cap="flat" cmpd="sng" algn="ctr">
          <a:solidFill>
            <a:schemeClr val="accent2">
              <a:hueOff val="-8640000"/>
              <a:satOff val="-30002"/>
              <a:lumOff val="360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1482CF-50EE-416D-BC3F-32B89C089367}">
      <dsp:nvSpPr>
        <dsp:cNvPr id="0" name=""/>
        <dsp:cNvSpPr/>
      </dsp:nvSpPr>
      <dsp:spPr>
        <a:xfrm>
          <a:off x="6010759" y="2339077"/>
          <a:ext cx="1435702" cy="1136200"/>
        </a:xfrm>
        <a:prstGeom prst="chevron">
          <a:avLst>
            <a:gd name="adj" fmla="val 70610"/>
          </a:avLst>
        </a:prstGeom>
        <a:solidFill>
          <a:schemeClr val="accent2">
            <a:hueOff val="-9360000"/>
            <a:satOff val="-32502"/>
            <a:lumOff val="39001"/>
            <a:alphaOff val="0"/>
          </a:schemeClr>
        </a:solidFill>
        <a:ln w="25400" cap="flat" cmpd="sng" algn="ctr">
          <a:solidFill>
            <a:schemeClr val="accent2">
              <a:hueOff val="-9360000"/>
              <a:satOff val="-32502"/>
              <a:lumOff val="390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ACA3DE-78A7-412F-AEEB-AEE77FB64B31}">
      <dsp:nvSpPr>
        <dsp:cNvPr id="0" name=""/>
        <dsp:cNvSpPr/>
      </dsp:nvSpPr>
      <dsp:spPr>
        <a:xfrm>
          <a:off x="834457" y="2452697"/>
          <a:ext cx="6215243" cy="9089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7200000"/>
              <a:satOff val="-25001"/>
              <a:lumOff val="300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Apply simple calculation methods with minimum data requirements</a:t>
          </a:r>
          <a:endParaRPr lang="en-GB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Use public data where possible</a:t>
          </a:r>
          <a:endParaRPr lang="en-GB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Due diligence by independent third party</a:t>
          </a:r>
          <a:endParaRPr lang="en-GB" sz="1400" kern="1200" dirty="0"/>
        </a:p>
      </dsp:txBody>
      <dsp:txXfrm>
        <a:off x="834457" y="2452697"/>
        <a:ext cx="6215243" cy="908960"/>
      </dsp:txXfrm>
    </dsp:sp>
    <dsp:sp modelId="{C55FFBE8-5D98-419F-9EED-DAF729D9FC71}">
      <dsp:nvSpPr>
        <dsp:cNvPr id="0" name=""/>
        <dsp:cNvSpPr/>
      </dsp:nvSpPr>
      <dsp:spPr>
        <a:xfrm>
          <a:off x="834457" y="3561826"/>
          <a:ext cx="6135482" cy="5577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b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Fit for first call</a:t>
          </a:r>
          <a:endParaRPr lang="en-GB" sz="2500" kern="1200" dirty="0"/>
        </a:p>
      </dsp:txBody>
      <dsp:txXfrm>
        <a:off x="834457" y="3561826"/>
        <a:ext cx="6135482" cy="557771"/>
      </dsp:txXfrm>
    </dsp:sp>
    <dsp:sp modelId="{B8B54E60-6C1C-4E30-8C47-2195C372FBAB}">
      <dsp:nvSpPr>
        <dsp:cNvPr id="0" name=""/>
        <dsp:cNvSpPr/>
      </dsp:nvSpPr>
      <dsp:spPr>
        <a:xfrm>
          <a:off x="834457" y="4119597"/>
          <a:ext cx="1435702" cy="1136200"/>
        </a:xfrm>
        <a:prstGeom prst="chevron">
          <a:avLst>
            <a:gd name="adj" fmla="val 70610"/>
          </a:avLst>
        </a:prstGeom>
        <a:solidFill>
          <a:schemeClr val="accent2">
            <a:hueOff val="-10080000"/>
            <a:satOff val="-35002"/>
            <a:lumOff val="42001"/>
            <a:alphaOff val="0"/>
          </a:schemeClr>
        </a:solidFill>
        <a:ln w="25400" cap="flat" cmpd="sng" algn="ctr">
          <a:solidFill>
            <a:schemeClr val="accent2">
              <a:hueOff val="-10080000"/>
              <a:satOff val="-35002"/>
              <a:lumOff val="420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470C66-5508-493A-B016-BEC5B1DBBA9C}">
      <dsp:nvSpPr>
        <dsp:cNvPr id="0" name=""/>
        <dsp:cNvSpPr/>
      </dsp:nvSpPr>
      <dsp:spPr>
        <a:xfrm>
          <a:off x="1696833" y="4119597"/>
          <a:ext cx="1435702" cy="1136200"/>
        </a:xfrm>
        <a:prstGeom prst="chevron">
          <a:avLst>
            <a:gd name="adj" fmla="val 70610"/>
          </a:avLst>
        </a:prstGeom>
        <a:solidFill>
          <a:schemeClr val="accent2">
            <a:hueOff val="-10800000"/>
            <a:satOff val="-37502"/>
            <a:lumOff val="45001"/>
            <a:alphaOff val="0"/>
          </a:schemeClr>
        </a:solidFill>
        <a:ln w="25400" cap="flat" cmpd="sng" algn="ctr">
          <a:solidFill>
            <a:schemeClr val="accent2">
              <a:hueOff val="-10800000"/>
              <a:satOff val="-37502"/>
              <a:lumOff val="450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64DFB6-D058-4C3F-B1BC-177222123AC6}">
      <dsp:nvSpPr>
        <dsp:cNvPr id="0" name=""/>
        <dsp:cNvSpPr/>
      </dsp:nvSpPr>
      <dsp:spPr>
        <a:xfrm>
          <a:off x="2559891" y="4119597"/>
          <a:ext cx="1435702" cy="1136200"/>
        </a:xfrm>
        <a:prstGeom prst="chevron">
          <a:avLst>
            <a:gd name="adj" fmla="val 70610"/>
          </a:avLst>
        </a:prstGeom>
        <a:solidFill>
          <a:schemeClr val="accent2">
            <a:hueOff val="-11520000"/>
            <a:satOff val="-40002"/>
            <a:lumOff val="48001"/>
            <a:alphaOff val="0"/>
          </a:schemeClr>
        </a:solidFill>
        <a:ln w="25400" cap="flat" cmpd="sng" algn="ctr">
          <a:solidFill>
            <a:schemeClr val="accent2">
              <a:hueOff val="-11520000"/>
              <a:satOff val="-40002"/>
              <a:lumOff val="480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17D9D0-6A9A-4255-A6B3-201C4C3B045A}">
      <dsp:nvSpPr>
        <dsp:cNvPr id="0" name=""/>
        <dsp:cNvSpPr/>
      </dsp:nvSpPr>
      <dsp:spPr>
        <a:xfrm>
          <a:off x="3422267" y="4119597"/>
          <a:ext cx="1435702" cy="1136200"/>
        </a:xfrm>
        <a:prstGeom prst="chevron">
          <a:avLst>
            <a:gd name="adj" fmla="val 70610"/>
          </a:avLst>
        </a:prstGeom>
        <a:solidFill>
          <a:schemeClr val="accent2">
            <a:hueOff val="-12240000"/>
            <a:satOff val="-42503"/>
            <a:lumOff val="51001"/>
            <a:alphaOff val="0"/>
          </a:schemeClr>
        </a:solidFill>
        <a:ln w="25400" cap="flat" cmpd="sng" algn="ctr">
          <a:solidFill>
            <a:schemeClr val="accent2">
              <a:hueOff val="-12240000"/>
              <a:satOff val="-42503"/>
              <a:lumOff val="510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3AB5B5-C9E0-4DAA-B090-8A3D4B564DA2}">
      <dsp:nvSpPr>
        <dsp:cNvPr id="0" name=""/>
        <dsp:cNvSpPr/>
      </dsp:nvSpPr>
      <dsp:spPr>
        <a:xfrm>
          <a:off x="4285325" y="4119597"/>
          <a:ext cx="1435702" cy="1136200"/>
        </a:xfrm>
        <a:prstGeom prst="chevron">
          <a:avLst>
            <a:gd name="adj" fmla="val 70610"/>
          </a:avLst>
        </a:prstGeom>
        <a:solidFill>
          <a:schemeClr val="accent2">
            <a:hueOff val="-12960000"/>
            <a:satOff val="-45003"/>
            <a:lumOff val="54001"/>
            <a:alphaOff val="0"/>
          </a:schemeClr>
        </a:solidFill>
        <a:ln w="25400" cap="flat" cmpd="sng" algn="ctr">
          <a:solidFill>
            <a:schemeClr val="accent2">
              <a:hueOff val="-12960000"/>
              <a:satOff val="-45003"/>
              <a:lumOff val="540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B5F15F-2E91-4D78-BBE1-52D288152CC4}">
      <dsp:nvSpPr>
        <dsp:cNvPr id="0" name=""/>
        <dsp:cNvSpPr/>
      </dsp:nvSpPr>
      <dsp:spPr>
        <a:xfrm>
          <a:off x="5147701" y="4119597"/>
          <a:ext cx="1435702" cy="1136200"/>
        </a:xfrm>
        <a:prstGeom prst="chevron">
          <a:avLst>
            <a:gd name="adj" fmla="val 70610"/>
          </a:avLst>
        </a:prstGeom>
        <a:solidFill>
          <a:schemeClr val="accent2">
            <a:hueOff val="-13680000"/>
            <a:satOff val="-47503"/>
            <a:lumOff val="57001"/>
            <a:alphaOff val="0"/>
          </a:schemeClr>
        </a:solidFill>
        <a:ln w="25400" cap="flat" cmpd="sng" algn="ctr">
          <a:solidFill>
            <a:schemeClr val="accent2">
              <a:hueOff val="-13680000"/>
              <a:satOff val="-47503"/>
              <a:lumOff val="570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8EB8A3-FB96-4327-A19C-2FA74485F1A5}">
      <dsp:nvSpPr>
        <dsp:cNvPr id="0" name=""/>
        <dsp:cNvSpPr/>
      </dsp:nvSpPr>
      <dsp:spPr>
        <a:xfrm>
          <a:off x="6010759" y="4119597"/>
          <a:ext cx="1435702" cy="1136200"/>
        </a:xfrm>
        <a:prstGeom prst="chevron">
          <a:avLst>
            <a:gd name="adj" fmla="val 70610"/>
          </a:avLst>
        </a:prstGeom>
        <a:solidFill>
          <a:schemeClr val="accent2">
            <a:hueOff val="-14400000"/>
            <a:satOff val="-50003"/>
            <a:lumOff val="60001"/>
            <a:alphaOff val="0"/>
          </a:schemeClr>
        </a:solidFill>
        <a:ln w="25400" cap="flat" cmpd="sng" algn="ctr">
          <a:solidFill>
            <a:schemeClr val="accent2">
              <a:hueOff val="-14400000"/>
              <a:satOff val="-50003"/>
              <a:lumOff val="600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FCA227-E58E-4CBE-B562-2B478A26AA05}">
      <dsp:nvSpPr>
        <dsp:cNvPr id="0" name=""/>
        <dsp:cNvSpPr/>
      </dsp:nvSpPr>
      <dsp:spPr>
        <a:xfrm>
          <a:off x="834457" y="4233217"/>
          <a:ext cx="6215243" cy="9089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14400000"/>
              <a:satOff val="-50003"/>
              <a:lumOff val="600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Methodology does not need to be perfect but ready for launch of first call</a:t>
          </a:r>
          <a:endParaRPr lang="en-GB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Can be further developed for later calls</a:t>
          </a:r>
          <a:endParaRPr lang="en-GB" sz="1400" kern="1200" dirty="0"/>
        </a:p>
      </dsp:txBody>
      <dsp:txXfrm>
        <a:off x="834457" y="4233217"/>
        <a:ext cx="6215243" cy="9089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84814A-7ED2-404E-865F-7EE69799D8F0}">
      <dsp:nvSpPr>
        <dsp:cNvPr id="0" name=""/>
        <dsp:cNvSpPr/>
      </dsp:nvSpPr>
      <dsp:spPr>
        <a:xfrm rot="5400000">
          <a:off x="3685101" y="404296"/>
          <a:ext cx="2420268" cy="210563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GHG emissions avoidance</a:t>
          </a:r>
          <a:endParaRPr lang="en-GB" sz="1800" b="1" kern="1200" dirty="0"/>
        </a:p>
      </dsp:txBody>
      <dsp:txXfrm rot="-5400000">
        <a:off x="4170546" y="624137"/>
        <a:ext cx="1449377" cy="1665952"/>
      </dsp:txXfrm>
    </dsp:sp>
    <dsp:sp modelId="{9A0191DB-EB64-4792-8C0C-33E4F1A1DA8F}">
      <dsp:nvSpPr>
        <dsp:cNvPr id="0" name=""/>
        <dsp:cNvSpPr/>
      </dsp:nvSpPr>
      <dsp:spPr>
        <a:xfrm>
          <a:off x="6011947" y="731033"/>
          <a:ext cx="2701020" cy="14521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CA8DA0-56B4-49FA-98B9-B43D887C3523}">
      <dsp:nvSpPr>
        <dsp:cNvPr id="0" name=""/>
        <dsp:cNvSpPr/>
      </dsp:nvSpPr>
      <dsp:spPr>
        <a:xfrm rot="5400000">
          <a:off x="1411016" y="404296"/>
          <a:ext cx="2420268" cy="210563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-4800000"/>
                <a:satOff val="-16668"/>
                <a:lumOff val="20000"/>
                <a:alphaOff val="0"/>
                <a:tint val="50000"/>
                <a:satMod val="300000"/>
              </a:schemeClr>
            </a:gs>
            <a:gs pos="35000">
              <a:schemeClr val="accent2">
                <a:hueOff val="-4800000"/>
                <a:satOff val="-16668"/>
                <a:lumOff val="20000"/>
                <a:alphaOff val="0"/>
                <a:tint val="37000"/>
                <a:satMod val="300000"/>
              </a:schemeClr>
            </a:gs>
            <a:gs pos="100000">
              <a:schemeClr val="accent2">
                <a:hueOff val="-4800000"/>
                <a:satOff val="-16668"/>
                <a:lumOff val="2000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600" b="1" kern="1200"/>
        </a:p>
      </dsp:txBody>
      <dsp:txXfrm rot="-5400000">
        <a:off x="1896461" y="624137"/>
        <a:ext cx="1449377" cy="1665952"/>
      </dsp:txXfrm>
    </dsp:sp>
    <dsp:sp modelId="{45BD7304-D992-4C84-895F-6BDDFF644814}">
      <dsp:nvSpPr>
        <dsp:cNvPr id="0" name=""/>
        <dsp:cNvSpPr/>
      </dsp:nvSpPr>
      <dsp:spPr>
        <a:xfrm rot="5400000">
          <a:off x="2543702" y="2458621"/>
          <a:ext cx="2420268" cy="210563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-9600000"/>
                <a:satOff val="-33335"/>
                <a:lumOff val="40001"/>
                <a:alphaOff val="0"/>
                <a:tint val="50000"/>
                <a:satMod val="300000"/>
              </a:schemeClr>
            </a:gs>
            <a:gs pos="35000">
              <a:schemeClr val="accent2">
                <a:hueOff val="-9600000"/>
                <a:satOff val="-33335"/>
                <a:lumOff val="40001"/>
                <a:alphaOff val="0"/>
                <a:tint val="37000"/>
                <a:satMod val="300000"/>
              </a:schemeClr>
            </a:gs>
            <a:gs pos="100000">
              <a:schemeClr val="accent2">
                <a:hueOff val="-9600000"/>
                <a:satOff val="-33335"/>
                <a:lumOff val="400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Cost efficiency</a:t>
          </a:r>
          <a:endParaRPr lang="en-GB" sz="1800" b="1" kern="1200" dirty="0"/>
        </a:p>
      </dsp:txBody>
      <dsp:txXfrm rot="-5400000">
        <a:off x="3029147" y="2678462"/>
        <a:ext cx="1449377" cy="1665952"/>
      </dsp:txXfrm>
    </dsp:sp>
    <dsp:sp modelId="{FEA0078E-C673-4C2A-BE1F-70B58A09B31C}">
      <dsp:nvSpPr>
        <dsp:cNvPr id="0" name=""/>
        <dsp:cNvSpPr/>
      </dsp:nvSpPr>
      <dsp:spPr>
        <a:xfrm>
          <a:off x="0" y="2785357"/>
          <a:ext cx="2613890" cy="14521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D856D2-E887-4C78-AA89-9A21978A4B7B}">
      <dsp:nvSpPr>
        <dsp:cNvPr id="0" name=""/>
        <dsp:cNvSpPr/>
      </dsp:nvSpPr>
      <dsp:spPr>
        <a:xfrm rot="5400000">
          <a:off x="4817787" y="2458621"/>
          <a:ext cx="2420268" cy="210563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-14400000"/>
                <a:satOff val="-50003"/>
                <a:lumOff val="60001"/>
                <a:alphaOff val="0"/>
                <a:tint val="50000"/>
                <a:satMod val="300000"/>
              </a:schemeClr>
            </a:gs>
            <a:gs pos="35000">
              <a:schemeClr val="accent2">
                <a:hueOff val="-14400000"/>
                <a:satOff val="-50003"/>
                <a:lumOff val="60001"/>
                <a:alphaOff val="0"/>
                <a:tint val="37000"/>
                <a:satMod val="300000"/>
              </a:schemeClr>
            </a:gs>
            <a:gs pos="100000">
              <a:schemeClr val="accent2">
                <a:hueOff val="-14400000"/>
                <a:satOff val="-50003"/>
                <a:lumOff val="600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600" b="1" kern="1200"/>
        </a:p>
      </dsp:txBody>
      <dsp:txXfrm rot="-5400000">
        <a:off x="5303232" y="2678462"/>
        <a:ext cx="1449377" cy="166595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322676-C79B-4025-8938-C46773001FD0}">
      <dsp:nvSpPr>
        <dsp:cNvPr id="0" name=""/>
        <dsp:cNvSpPr/>
      </dsp:nvSpPr>
      <dsp:spPr>
        <a:xfrm rot="5400000">
          <a:off x="5126325" y="-1940422"/>
          <a:ext cx="1205262" cy="5391959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chemeClr val="tx1"/>
              </a:solidFill>
            </a:rPr>
            <a:t>Refined methodology from NER300, including project related emissions</a:t>
          </a:r>
          <a:endParaRPr lang="en-GB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chemeClr val="tx1"/>
              </a:solidFill>
            </a:rPr>
            <a:t>Calculate GHG emission avoidance instead of energy produced for RES</a:t>
          </a:r>
          <a:endParaRPr lang="en-GB" sz="1800" kern="1200" dirty="0">
            <a:solidFill>
              <a:schemeClr val="tx1"/>
            </a:solidFill>
          </a:endParaRPr>
        </a:p>
      </dsp:txBody>
      <dsp:txXfrm rot="-5400000">
        <a:off x="3032977" y="211762"/>
        <a:ext cx="5333123" cy="1087590"/>
      </dsp:txXfrm>
    </dsp:sp>
    <dsp:sp modelId="{944F2771-E50F-481A-82C6-A977AAFCC082}">
      <dsp:nvSpPr>
        <dsp:cNvPr id="0" name=""/>
        <dsp:cNvSpPr/>
      </dsp:nvSpPr>
      <dsp:spPr>
        <a:xfrm>
          <a:off x="0" y="2267"/>
          <a:ext cx="3032976" cy="150657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1"/>
              </a:solidFill>
            </a:rPr>
            <a:t>Renewables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1"/>
              </a:solidFill>
            </a:rPr>
            <a:t>CCS</a:t>
          </a:r>
          <a:endParaRPr lang="en-GB" sz="2900" kern="1200" dirty="0">
            <a:solidFill>
              <a:schemeClr val="tx1"/>
            </a:solidFill>
          </a:endParaRPr>
        </a:p>
      </dsp:txBody>
      <dsp:txXfrm>
        <a:off x="73545" y="75812"/>
        <a:ext cx="2885886" cy="1359487"/>
      </dsp:txXfrm>
    </dsp:sp>
    <dsp:sp modelId="{BB40296C-D73D-4E89-89C1-021D6CADAF4D}">
      <dsp:nvSpPr>
        <dsp:cNvPr id="0" name=""/>
        <dsp:cNvSpPr/>
      </dsp:nvSpPr>
      <dsp:spPr>
        <a:xfrm rot="5400000">
          <a:off x="4823260" y="-209070"/>
          <a:ext cx="1800203" cy="5386693"/>
        </a:xfrm>
        <a:prstGeom prst="round2SameRect">
          <a:avLst/>
        </a:prstGeom>
        <a:solidFill>
          <a:schemeClr val="accent2">
            <a:tint val="40000"/>
            <a:alpha val="90000"/>
            <a:hueOff val="-7200000"/>
            <a:satOff val="-9747"/>
            <a:lumOff val="8138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7200000"/>
              <a:satOff val="-9747"/>
              <a:lumOff val="813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chemeClr val="tx1"/>
              </a:solidFill>
            </a:rPr>
            <a:t>ETS benchmark to </a:t>
          </a:r>
          <a:r>
            <a:rPr lang="en-US" sz="1800" kern="1200" dirty="0" smtClean="0">
              <a:solidFill>
                <a:schemeClr val="tx1"/>
              </a:solidFill>
            </a:rPr>
            <a:t>be outperformed</a:t>
          </a:r>
          <a:endParaRPr lang="en-GB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>
              <a:solidFill>
                <a:schemeClr val="tx1"/>
              </a:solidFill>
            </a:rPr>
            <a:t>Which </a:t>
          </a:r>
          <a:r>
            <a:rPr lang="en-US" sz="1800" kern="1200" dirty="0" smtClean="0">
              <a:solidFill>
                <a:schemeClr val="tx1"/>
              </a:solidFill>
            </a:rPr>
            <a:t>electricity mix emissions to be used? </a:t>
          </a:r>
          <a:r>
            <a:rPr lang="en-US" sz="1800" i="1" kern="1200" dirty="0" smtClean="0">
              <a:solidFill>
                <a:schemeClr val="tx1"/>
              </a:solidFill>
            </a:rPr>
            <a:t>Forecast for EU 2030 emissions gathered most support</a:t>
          </a:r>
          <a:endParaRPr lang="en-GB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chemeClr val="tx1"/>
              </a:solidFill>
            </a:rPr>
            <a:t>Bonus if project uses </a:t>
          </a:r>
          <a:r>
            <a:rPr lang="en-US" sz="1800" i="1" kern="1200" dirty="0" smtClean="0">
              <a:solidFill>
                <a:schemeClr val="tx1"/>
              </a:solidFill>
            </a:rPr>
            <a:t>additional </a:t>
          </a:r>
          <a:r>
            <a:rPr lang="en-US" sz="1800" kern="1200" dirty="0" smtClean="0">
              <a:solidFill>
                <a:schemeClr val="tx1"/>
              </a:solidFill>
            </a:rPr>
            <a:t>renewable energy </a:t>
          </a:r>
          <a:endParaRPr lang="en-GB" sz="1800" kern="1200" dirty="0">
            <a:solidFill>
              <a:schemeClr val="tx1"/>
            </a:solidFill>
          </a:endParaRPr>
        </a:p>
      </dsp:txBody>
      <dsp:txXfrm rot="-5400000">
        <a:off x="3030016" y="1672053"/>
        <a:ext cx="5298814" cy="1624445"/>
      </dsp:txXfrm>
    </dsp:sp>
    <dsp:sp modelId="{6D83AAA0-E314-4D7D-9A72-E9B04BC736EA}">
      <dsp:nvSpPr>
        <dsp:cNvPr id="0" name=""/>
        <dsp:cNvSpPr/>
      </dsp:nvSpPr>
      <dsp:spPr>
        <a:xfrm>
          <a:off x="0" y="1730987"/>
          <a:ext cx="3030015" cy="1506577"/>
        </a:xfrm>
        <a:prstGeom prst="roundRect">
          <a:avLst/>
        </a:prstGeom>
        <a:gradFill rotWithShape="0">
          <a:gsLst>
            <a:gs pos="0">
              <a:schemeClr val="accent2">
                <a:hueOff val="-7200000"/>
                <a:satOff val="-25001"/>
                <a:lumOff val="30001"/>
                <a:alphaOff val="0"/>
                <a:tint val="50000"/>
                <a:satMod val="300000"/>
              </a:schemeClr>
            </a:gs>
            <a:gs pos="35000">
              <a:schemeClr val="accent2">
                <a:hueOff val="-7200000"/>
                <a:satOff val="-25001"/>
                <a:lumOff val="30001"/>
                <a:alphaOff val="0"/>
                <a:tint val="37000"/>
                <a:satMod val="300000"/>
              </a:schemeClr>
            </a:gs>
            <a:gs pos="100000">
              <a:schemeClr val="accent2">
                <a:hueOff val="-7200000"/>
                <a:satOff val="-25001"/>
                <a:lumOff val="300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1"/>
              </a:solidFill>
            </a:rPr>
            <a:t>Energy-intensive industry</a:t>
          </a:r>
          <a:endParaRPr lang="en-GB" sz="2900" kern="1200" dirty="0">
            <a:solidFill>
              <a:schemeClr val="tx1"/>
            </a:solidFill>
          </a:endParaRPr>
        </a:p>
      </dsp:txBody>
      <dsp:txXfrm>
        <a:off x="73545" y="1804532"/>
        <a:ext cx="2882925" cy="1359487"/>
      </dsp:txXfrm>
    </dsp:sp>
    <dsp:sp modelId="{0A6D2330-07BA-4A63-A511-2087140C30C0}">
      <dsp:nvSpPr>
        <dsp:cNvPr id="0" name=""/>
        <dsp:cNvSpPr/>
      </dsp:nvSpPr>
      <dsp:spPr>
        <a:xfrm rot="5400000">
          <a:off x="5126325" y="1517015"/>
          <a:ext cx="1205262" cy="5391959"/>
        </a:xfrm>
        <a:prstGeom prst="round2SameRect">
          <a:avLst/>
        </a:prstGeom>
        <a:solidFill>
          <a:schemeClr val="accent2">
            <a:tint val="40000"/>
            <a:alpha val="90000"/>
            <a:hueOff val="-14400000"/>
            <a:satOff val="-19494"/>
            <a:lumOff val="16275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14400000"/>
              <a:satOff val="-19494"/>
              <a:lumOff val="1627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chemeClr val="tx1"/>
              </a:solidFill>
            </a:rPr>
            <a:t>Most challenging as performance in real life cannot be predicted with certainty</a:t>
          </a:r>
          <a:endParaRPr lang="en-GB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>
              <a:solidFill>
                <a:schemeClr val="tx1"/>
              </a:solidFill>
            </a:rPr>
            <a:t>Additional workshop organised by EASE on 19 March</a:t>
          </a:r>
          <a:endParaRPr lang="en-GB" sz="1800" kern="1200" dirty="0">
            <a:solidFill>
              <a:schemeClr val="tx1"/>
            </a:solidFill>
          </a:endParaRPr>
        </a:p>
      </dsp:txBody>
      <dsp:txXfrm rot="-5400000">
        <a:off x="3032977" y="3669199"/>
        <a:ext cx="5333123" cy="1087590"/>
      </dsp:txXfrm>
    </dsp:sp>
    <dsp:sp modelId="{C79883BC-350A-4B4E-9E45-05118DC5C848}">
      <dsp:nvSpPr>
        <dsp:cNvPr id="0" name=""/>
        <dsp:cNvSpPr/>
      </dsp:nvSpPr>
      <dsp:spPr>
        <a:xfrm>
          <a:off x="0" y="3459706"/>
          <a:ext cx="3032976" cy="1506577"/>
        </a:xfrm>
        <a:prstGeom prst="roundRect">
          <a:avLst/>
        </a:prstGeom>
        <a:gradFill rotWithShape="0">
          <a:gsLst>
            <a:gs pos="0">
              <a:schemeClr val="accent2">
                <a:hueOff val="-14400000"/>
                <a:satOff val="-50003"/>
                <a:lumOff val="60001"/>
                <a:alphaOff val="0"/>
                <a:tint val="50000"/>
                <a:satMod val="300000"/>
              </a:schemeClr>
            </a:gs>
            <a:gs pos="35000">
              <a:schemeClr val="accent2">
                <a:hueOff val="-14400000"/>
                <a:satOff val="-50003"/>
                <a:lumOff val="60001"/>
                <a:alphaOff val="0"/>
                <a:tint val="37000"/>
                <a:satMod val="300000"/>
              </a:schemeClr>
            </a:gs>
            <a:gs pos="100000">
              <a:schemeClr val="accent2">
                <a:hueOff val="-14400000"/>
                <a:satOff val="-50003"/>
                <a:lumOff val="600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>
              <a:solidFill>
                <a:schemeClr val="tx1"/>
              </a:solidFill>
            </a:rPr>
            <a:t>Energy storage</a:t>
          </a:r>
          <a:endParaRPr lang="en-GB" sz="2900" kern="1200" dirty="0">
            <a:solidFill>
              <a:schemeClr val="tx1"/>
            </a:solidFill>
          </a:endParaRPr>
        </a:p>
      </dsp:txBody>
      <dsp:txXfrm>
        <a:off x="73545" y="3533251"/>
        <a:ext cx="2885886" cy="135948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322676-C79B-4025-8938-C46773001FD0}">
      <dsp:nvSpPr>
        <dsp:cNvPr id="0" name=""/>
        <dsp:cNvSpPr/>
      </dsp:nvSpPr>
      <dsp:spPr>
        <a:xfrm rot="5400000">
          <a:off x="5273622" y="-1965543"/>
          <a:ext cx="1318083" cy="558368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Additional capital expenditure +</a:t>
          </a:r>
          <a:endParaRPr lang="en-GB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Net present value of additional  operating costs and benefits over 10 years after entry into operations</a:t>
          </a:r>
          <a:endParaRPr lang="en-GB" sz="1600" kern="1200" dirty="0"/>
        </a:p>
      </dsp:txBody>
      <dsp:txXfrm rot="-5400000">
        <a:off x="3140822" y="231601"/>
        <a:ext cx="5519340" cy="1189395"/>
      </dsp:txXfrm>
    </dsp:sp>
    <dsp:sp modelId="{944F2771-E50F-481A-82C6-A977AAFCC082}">
      <dsp:nvSpPr>
        <dsp:cNvPr id="0" name=""/>
        <dsp:cNvSpPr/>
      </dsp:nvSpPr>
      <dsp:spPr>
        <a:xfrm>
          <a:off x="0" y="2496"/>
          <a:ext cx="3140822" cy="164760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Relevant costs</a:t>
          </a:r>
          <a:endParaRPr lang="en-GB" sz="3200" kern="1200" dirty="0"/>
        </a:p>
      </dsp:txBody>
      <dsp:txXfrm>
        <a:off x="80429" y="82925"/>
        <a:ext cx="2979964" cy="1486746"/>
      </dsp:txXfrm>
    </dsp:sp>
    <dsp:sp modelId="{BB40296C-D73D-4E89-89C1-021D6CADAF4D}">
      <dsp:nvSpPr>
        <dsp:cNvPr id="0" name=""/>
        <dsp:cNvSpPr/>
      </dsp:nvSpPr>
      <dsp:spPr>
        <a:xfrm rot="5400000">
          <a:off x="5273622" y="-235558"/>
          <a:ext cx="1318083" cy="5583684"/>
        </a:xfrm>
        <a:prstGeom prst="round2SameRect">
          <a:avLst/>
        </a:prstGeom>
        <a:solidFill>
          <a:schemeClr val="accent2">
            <a:tint val="40000"/>
            <a:alpha val="90000"/>
            <a:hueOff val="-7200000"/>
            <a:satOff val="-9747"/>
            <a:lumOff val="8138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7200000"/>
              <a:satOff val="-9747"/>
              <a:lumOff val="813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1"/>
              </a:solidFill>
            </a:rPr>
            <a:t>Reference price (e.g. LCOE) in most cases</a:t>
          </a:r>
          <a:endParaRPr lang="en-GB" sz="1600" b="1" kern="1200" dirty="0">
            <a:solidFill>
              <a:schemeClr val="tx1"/>
            </a:solidFill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1"/>
              </a:solidFill>
            </a:rPr>
            <a:t>Reference plant only if reference price is not easily available</a:t>
          </a:r>
          <a:endParaRPr lang="en-GB" sz="1600" kern="1200" dirty="0">
            <a:solidFill>
              <a:schemeClr val="tx1"/>
            </a:solidFill>
          </a:endParaRPr>
        </a:p>
      </dsp:txBody>
      <dsp:txXfrm rot="-5400000">
        <a:off x="3140822" y="1961586"/>
        <a:ext cx="5519340" cy="1189395"/>
      </dsp:txXfrm>
    </dsp:sp>
    <dsp:sp modelId="{6D83AAA0-E314-4D7D-9A72-E9B04BC736EA}">
      <dsp:nvSpPr>
        <dsp:cNvPr id="0" name=""/>
        <dsp:cNvSpPr/>
      </dsp:nvSpPr>
      <dsp:spPr>
        <a:xfrm>
          <a:off x="0" y="1732481"/>
          <a:ext cx="3140822" cy="1647604"/>
        </a:xfrm>
        <a:prstGeom prst="roundRect">
          <a:avLst/>
        </a:prstGeom>
        <a:gradFill rotWithShape="0">
          <a:gsLst>
            <a:gs pos="0">
              <a:schemeClr val="accent2">
                <a:hueOff val="-7200000"/>
                <a:satOff val="-25001"/>
                <a:lumOff val="30001"/>
                <a:alphaOff val="0"/>
                <a:tint val="50000"/>
                <a:satMod val="300000"/>
              </a:schemeClr>
            </a:gs>
            <a:gs pos="35000">
              <a:schemeClr val="accent2">
                <a:hueOff val="-7200000"/>
                <a:satOff val="-25001"/>
                <a:lumOff val="30001"/>
                <a:alphaOff val="0"/>
                <a:tint val="37000"/>
                <a:satMod val="300000"/>
              </a:schemeClr>
            </a:gs>
            <a:gs pos="100000">
              <a:schemeClr val="accent2">
                <a:hueOff val="-7200000"/>
                <a:satOff val="-25001"/>
                <a:lumOff val="300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Benchmark for additionality</a:t>
          </a:r>
          <a:endParaRPr lang="en-GB" sz="3200" kern="1200" dirty="0"/>
        </a:p>
      </dsp:txBody>
      <dsp:txXfrm>
        <a:off x="80429" y="1812910"/>
        <a:ext cx="2979964" cy="1486746"/>
      </dsp:txXfrm>
    </dsp:sp>
    <dsp:sp modelId="{CF46193F-555C-4A34-80DF-F88D33470E41}">
      <dsp:nvSpPr>
        <dsp:cNvPr id="0" name=""/>
        <dsp:cNvSpPr/>
      </dsp:nvSpPr>
      <dsp:spPr>
        <a:xfrm rot="5400000">
          <a:off x="5308670" y="1494426"/>
          <a:ext cx="1247988" cy="5583684"/>
        </a:xfrm>
        <a:prstGeom prst="round2SameRect">
          <a:avLst/>
        </a:prstGeom>
        <a:solidFill>
          <a:schemeClr val="accent2">
            <a:tint val="40000"/>
            <a:alpha val="90000"/>
            <a:hueOff val="-14400000"/>
            <a:satOff val="-19494"/>
            <a:lumOff val="16275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14400000"/>
              <a:satOff val="-19494"/>
              <a:lumOff val="1627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To hedge risks, additional costs could be calculated compared to </a:t>
          </a:r>
          <a:r>
            <a:rPr lang="en-US" sz="1600" u="sng" kern="1200" dirty="0" smtClean="0"/>
            <a:t>current</a:t>
          </a:r>
          <a:r>
            <a:rPr lang="en-US" sz="1600" kern="1200" dirty="0" smtClean="0"/>
            <a:t> market and ETS prices</a:t>
          </a:r>
          <a:endParaRPr lang="en-GB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Risk of lower production in first years could be modelled directly, e.g. through lower production volumes</a:t>
          </a:r>
          <a:endParaRPr lang="en-GB" sz="1600" kern="1200" dirty="0"/>
        </a:p>
      </dsp:txBody>
      <dsp:txXfrm rot="-5400000">
        <a:off x="3140822" y="3723196"/>
        <a:ext cx="5522762" cy="1126144"/>
      </dsp:txXfrm>
    </dsp:sp>
    <dsp:sp modelId="{3752BF0D-2D7E-4B52-A46F-C57245855623}">
      <dsp:nvSpPr>
        <dsp:cNvPr id="0" name=""/>
        <dsp:cNvSpPr/>
      </dsp:nvSpPr>
      <dsp:spPr>
        <a:xfrm>
          <a:off x="0" y="3462466"/>
          <a:ext cx="3140822" cy="1647604"/>
        </a:xfrm>
        <a:prstGeom prst="roundRect">
          <a:avLst/>
        </a:prstGeom>
        <a:gradFill rotWithShape="0">
          <a:gsLst>
            <a:gs pos="0">
              <a:schemeClr val="accent2">
                <a:hueOff val="-14400000"/>
                <a:satOff val="-50003"/>
                <a:lumOff val="60001"/>
                <a:alphaOff val="0"/>
                <a:tint val="50000"/>
                <a:satMod val="300000"/>
              </a:schemeClr>
            </a:gs>
            <a:gs pos="35000">
              <a:schemeClr val="accent2">
                <a:hueOff val="-14400000"/>
                <a:satOff val="-50003"/>
                <a:lumOff val="60001"/>
                <a:alphaOff val="0"/>
                <a:tint val="37000"/>
                <a:satMod val="300000"/>
              </a:schemeClr>
            </a:gs>
            <a:gs pos="100000">
              <a:schemeClr val="accent2">
                <a:hueOff val="-14400000"/>
                <a:satOff val="-50003"/>
                <a:lumOff val="600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Risks</a:t>
          </a:r>
          <a:endParaRPr lang="en-GB" sz="3200" kern="1200" dirty="0"/>
        </a:p>
      </dsp:txBody>
      <dsp:txXfrm>
        <a:off x="80429" y="3542895"/>
        <a:ext cx="2979964" cy="148674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D6CB48-D97E-4ED5-96AF-B204A7256D27}">
      <dsp:nvSpPr>
        <dsp:cNvPr id="0" name=""/>
        <dsp:cNvSpPr/>
      </dsp:nvSpPr>
      <dsp:spPr>
        <a:xfrm>
          <a:off x="0" y="163938"/>
          <a:ext cx="8701429" cy="3339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5328" tIns="208280" rIns="67532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Refineries </a:t>
          </a:r>
          <a:r>
            <a:rPr lang="en-US" sz="1600" i="1" kern="1200" dirty="0" smtClean="0"/>
            <a:t>(including bio-refineries)</a:t>
          </a:r>
          <a:endParaRPr lang="en-GB" sz="1600" i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Iron &amp; steel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Non-ferrous metals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Cement &amp; lime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Glass, ceramics &amp; building materials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Pulp &amp; paper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Chemicals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Hydrogen </a:t>
          </a:r>
          <a:r>
            <a:rPr lang="en-US" sz="1600" i="1" kern="1200" dirty="0" smtClean="0"/>
            <a:t>(both blue and green hydrogen)</a:t>
          </a:r>
          <a:endParaRPr lang="en-GB" sz="1600" i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Other </a:t>
          </a:r>
          <a:r>
            <a:rPr lang="en-US" sz="1600" i="1" kern="1200" dirty="0" smtClean="0"/>
            <a:t>(all projects covered by ETS but cannot be classified in one of the sectors above)</a:t>
          </a:r>
          <a:endParaRPr lang="en-GB" sz="1600" i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CO2 storage </a:t>
          </a:r>
          <a:r>
            <a:rPr lang="en-US" sz="1600" i="1" kern="1200" dirty="0" smtClean="0"/>
            <a:t>(for projects that aim only to store CO2; CO2 capture will be classified in the respective sectors above)</a:t>
          </a:r>
          <a:endParaRPr lang="en-GB" sz="1600" i="1" kern="1200" dirty="0"/>
        </a:p>
      </dsp:txBody>
      <dsp:txXfrm>
        <a:off x="0" y="163938"/>
        <a:ext cx="8701429" cy="3339000"/>
      </dsp:txXfrm>
    </dsp:sp>
    <dsp:sp modelId="{18C0AA42-7D8E-401D-BE79-B1115A87610A}">
      <dsp:nvSpPr>
        <dsp:cNvPr id="0" name=""/>
        <dsp:cNvSpPr/>
      </dsp:nvSpPr>
      <dsp:spPr>
        <a:xfrm>
          <a:off x="414252" y="16338"/>
          <a:ext cx="8285043" cy="295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225" tIns="0" rIns="2302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Energy intensive industries covered by Annex I of the ETS Directive</a:t>
          </a:r>
          <a:endParaRPr lang="en-US" sz="1600" b="1" kern="1200" dirty="0"/>
        </a:p>
      </dsp:txBody>
      <dsp:txXfrm>
        <a:off x="428662" y="30748"/>
        <a:ext cx="8256223" cy="266380"/>
      </dsp:txXfrm>
    </dsp:sp>
    <dsp:sp modelId="{BA37901E-9FF7-4BDB-B497-1080398BC874}">
      <dsp:nvSpPr>
        <dsp:cNvPr id="0" name=""/>
        <dsp:cNvSpPr/>
      </dsp:nvSpPr>
      <dsp:spPr>
        <a:xfrm>
          <a:off x="0" y="3704539"/>
          <a:ext cx="8701429" cy="18585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5328" tIns="208280" rIns="67532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Wind energy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Solar energy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Hydro/ Ocean energy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Geothermal energy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Bio-Energy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Renewable heating and cooling</a:t>
          </a:r>
          <a:endParaRPr lang="en-GB" sz="1600" kern="1200" dirty="0"/>
        </a:p>
      </dsp:txBody>
      <dsp:txXfrm>
        <a:off x="0" y="3704539"/>
        <a:ext cx="8701429" cy="1858500"/>
      </dsp:txXfrm>
    </dsp:sp>
    <dsp:sp modelId="{62C68433-65FF-4375-8167-E14023582036}">
      <dsp:nvSpPr>
        <dsp:cNvPr id="0" name=""/>
        <dsp:cNvSpPr/>
      </dsp:nvSpPr>
      <dsp:spPr>
        <a:xfrm>
          <a:off x="435071" y="3556939"/>
          <a:ext cx="6091000" cy="295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225" tIns="0" rIns="2302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Renewable energy</a:t>
          </a:r>
          <a:endParaRPr lang="en-US" sz="1600" b="1" kern="1200" dirty="0"/>
        </a:p>
      </dsp:txBody>
      <dsp:txXfrm>
        <a:off x="449481" y="3571349"/>
        <a:ext cx="6062180" cy="266380"/>
      </dsp:txXfrm>
    </dsp:sp>
    <dsp:sp modelId="{0057AD94-5CDF-4E03-8FB1-7A9D9FA3E57F}">
      <dsp:nvSpPr>
        <dsp:cNvPr id="0" name=""/>
        <dsp:cNvSpPr/>
      </dsp:nvSpPr>
      <dsp:spPr>
        <a:xfrm>
          <a:off x="0" y="5764639"/>
          <a:ext cx="8701429" cy="77175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5328" tIns="208280" rIns="67532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Energy storage </a:t>
          </a:r>
          <a:r>
            <a:rPr lang="en-US" sz="1600" i="1" kern="1200" dirty="0" smtClean="0"/>
            <a:t>(a further division into short-term and long-term storage may be envisaged)</a:t>
          </a:r>
          <a:endParaRPr lang="en-GB" sz="1600" i="1" kern="1200" dirty="0"/>
        </a:p>
      </dsp:txBody>
      <dsp:txXfrm>
        <a:off x="0" y="5764639"/>
        <a:ext cx="8701429" cy="771750"/>
      </dsp:txXfrm>
    </dsp:sp>
    <dsp:sp modelId="{80BA01DF-44AB-4A62-880C-EED122AC89E2}">
      <dsp:nvSpPr>
        <dsp:cNvPr id="0" name=""/>
        <dsp:cNvSpPr/>
      </dsp:nvSpPr>
      <dsp:spPr>
        <a:xfrm>
          <a:off x="435071" y="5617039"/>
          <a:ext cx="6091000" cy="295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225" tIns="0" rIns="2302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Energy storage</a:t>
          </a:r>
          <a:endParaRPr lang="en-US" sz="1600" b="1" kern="1200" dirty="0"/>
        </a:p>
      </dsp:txBody>
      <dsp:txXfrm>
        <a:off x="449481" y="5631449"/>
        <a:ext cx="6062180" cy="266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7254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857" y="0"/>
            <a:ext cx="297254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28166"/>
            <a:ext cx="297254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857" y="9428166"/>
            <a:ext cx="297254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DDC9B33C-BF53-4306-9AEA-5C6C0CD582D0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063095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7254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857" y="0"/>
            <a:ext cx="297254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 dirty="0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485" y="4714880"/>
            <a:ext cx="5487041" cy="4467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28166"/>
            <a:ext cx="297254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857" y="9428166"/>
            <a:ext cx="297254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CE8ED079-CEFE-48B4-A35C-57A6AE3385EA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6013877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heme/theme1.xml><?xml version="1.0" encoding="utf-8"?>
<a:theme xmlns:a="http://schemas.openxmlformats.org/drawingml/2006/main" name="Blank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dirty="0" err="1" smtClean="0">
            <a:solidFill>
              <a:srgbClr val="0F5494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Custom 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B0F0"/>
      </a:hlink>
      <a:folHlink>
        <a:srgbClr val="7030A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 rtlCol="0" anchor="ctr">
        <a:spAutoFit/>
      </a:bodyPr>
      <a:lstStyle>
        <a:defPPr>
          <a:defRPr sz="1000" b="0" dirty="0">
            <a:solidFill>
              <a:schemeClr val="bg1"/>
            </a:solidFill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ctr" defTabSz="457200" fontAlgn="auto">
          <a:spcBef>
            <a:spcPts val="0"/>
          </a:spcBef>
          <a:spcAft>
            <a:spcPts val="0"/>
          </a:spcAft>
          <a:defRPr sz="1100" b="0" dirty="0">
            <a:solidFill>
              <a:schemeClr val="tx1"/>
            </a:solidFill>
            <a:ea typeface="Verdana" panose="020B0604030504040204" pitchFamily="34" charset="0"/>
            <a:cs typeface="Verdana" panose="020B0604030504040204" pitchFamily="34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7729</TotalTime>
  <Words>1416</Words>
  <Application>Microsoft Office PowerPoint</Application>
  <PresentationFormat>On-screen Show (4:3)</PresentationFormat>
  <Paragraphs>241</Paragraphs>
  <Slides>23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Verdana</vt:lpstr>
      <vt:lpstr>Wingdings</vt:lpstr>
      <vt:lpstr>Blank</vt:lpstr>
      <vt:lpstr>Default Design</vt:lpstr>
      <vt:lpstr>PowerPoint Presentation</vt:lpstr>
      <vt:lpstr>Agenda</vt:lpstr>
      <vt:lpstr>Slido</vt:lpstr>
      <vt:lpstr>Innovation Fund  Key features</vt:lpstr>
      <vt:lpstr>First-phase selection criteria  Expression of interest</vt:lpstr>
      <vt:lpstr>Example for project maturity milestones </vt:lpstr>
      <vt:lpstr>Two additional criteria for full application</vt:lpstr>
      <vt:lpstr>   Principles for design of selection criteria</vt:lpstr>
      <vt:lpstr>   Feedback from last workshop</vt:lpstr>
      <vt:lpstr>   GHG emissions avoidance</vt:lpstr>
      <vt:lpstr>   GHG emissions avoidance</vt:lpstr>
      <vt:lpstr>Cost calculations</vt:lpstr>
      <vt:lpstr>PowerPoint Presentation</vt:lpstr>
      <vt:lpstr>   Updates on governance</vt:lpstr>
      <vt:lpstr>Cooperation with financial sector, investors, and consultants</vt:lpstr>
      <vt:lpstr>Join as project evaluator for 1st and 2nd phase</vt:lpstr>
      <vt:lpstr>Conflicts of interests in evaluations</vt:lpstr>
      <vt:lpstr>Conflicts of interest in evaluations (1)</vt:lpstr>
      <vt:lpstr>Conflicts of interest in evaluations (2)</vt:lpstr>
      <vt:lpstr>Conflicts of interest in evaluations (3)</vt:lpstr>
      <vt:lpstr>IF jobs at INEA– join us!</vt:lpstr>
      <vt:lpstr>To be continued …</vt:lpstr>
      <vt:lpstr>Please continue to support us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road to Paris</dc:title>
  <dc:creator>KENNEDY Pamela (CLIMA)</dc:creator>
  <cp:lastModifiedBy>PERELLE Marion (CLIMA)</cp:lastModifiedBy>
  <cp:revision>689</cp:revision>
  <cp:lastPrinted>2019-08-29T12:38:38Z</cp:lastPrinted>
  <dcterms:created xsi:type="dcterms:W3CDTF">2015-09-10T13:19:46Z</dcterms:created>
  <dcterms:modified xsi:type="dcterms:W3CDTF">2020-03-13T13:47:29Z</dcterms:modified>
</cp:coreProperties>
</file>